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4" r:id="rId2"/>
  </p:sldIdLst>
  <p:sldSz cx="7127875" cy="10044113"/>
  <p:notesSz cx="6735763" cy="9866313"/>
  <p:defaultTextStyle>
    <a:defPPr>
      <a:defRPr lang="ja-JP"/>
    </a:defPPr>
    <a:lvl1pPr marL="0" algn="l" defTabSz="936620" rtl="0" eaLnBrk="1" latinLnBrk="0" hangingPunct="1">
      <a:defRPr kumimoji="1" sz="1844" kern="1200">
        <a:solidFill>
          <a:schemeClr val="tx1"/>
        </a:solidFill>
        <a:latin typeface="+mn-lt"/>
        <a:ea typeface="+mn-ea"/>
        <a:cs typeface="+mn-cs"/>
      </a:defRPr>
    </a:lvl1pPr>
    <a:lvl2pPr marL="468310" algn="l" defTabSz="936620" rtl="0" eaLnBrk="1" latinLnBrk="0" hangingPunct="1">
      <a:defRPr kumimoji="1" sz="1844" kern="1200">
        <a:solidFill>
          <a:schemeClr val="tx1"/>
        </a:solidFill>
        <a:latin typeface="+mn-lt"/>
        <a:ea typeface="+mn-ea"/>
        <a:cs typeface="+mn-cs"/>
      </a:defRPr>
    </a:lvl2pPr>
    <a:lvl3pPr marL="936620" algn="l" defTabSz="936620" rtl="0" eaLnBrk="1" latinLnBrk="0" hangingPunct="1">
      <a:defRPr kumimoji="1" sz="1844" kern="1200">
        <a:solidFill>
          <a:schemeClr val="tx1"/>
        </a:solidFill>
        <a:latin typeface="+mn-lt"/>
        <a:ea typeface="+mn-ea"/>
        <a:cs typeface="+mn-cs"/>
      </a:defRPr>
    </a:lvl3pPr>
    <a:lvl4pPr marL="1404930" algn="l" defTabSz="936620" rtl="0" eaLnBrk="1" latinLnBrk="0" hangingPunct="1">
      <a:defRPr kumimoji="1" sz="1844" kern="1200">
        <a:solidFill>
          <a:schemeClr val="tx1"/>
        </a:solidFill>
        <a:latin typeface="+mn-lt"/>
        <a:ea typeface="+mn-ea"/>
        <a:cs typeface="+mn-cs"/>
      </a:defRPr>
    </a:lvl4pPr>
    <a:lvl5pPr marL="1873240" algn="l" defTabSz="936620" rtl="0" eaLnBrk="1" latinLnBrk="0" hangingPunct="1">
      <a:defRPr kumimoji="1" sz="1844" kern="1200">
        <a:solidFill>
          <a:schemeClr val="tx1"/>
        </a:solidFill>
        <a:latin typeface="+mn-lt"/>
        <a:ea typeface="+mn-ea"/>
        <a:cs typeface="+mn-cs"/>
      </a:defRPr>
    </a:lvl5pPr>
    <a:lvl6pPr marL="2341550" algn="l" defTabSz="936620" rtl="0" eaLnBrk="1" latinLnBrk="0" hangingPunct="1">
      <a:defRPr kumimoji="1" sz="1844" kern="1200">
        <a:solidFill>
          <a:schemeClr val="tx1"/>
        </a:solidFill>
        <a:latin typeface="+mn-lt"/>
        <a:ea typeface="+mn-ea"/>
        <a:cs typeface="+mn-cs"/>
      </a:defRPr>
    </a:lvl6pPr>
    <a:lvl7pPr marL="2809860" algn="l" defTabSz="936620" rtl="0" eaLnBrk="1" latinLnBrk="0" hangingPunct="1">
      <a:defRPr kumimoji="1" sz="1844" kern="1200">
        <a:solidFill>
          <a:schemeClr val="tx1"/>
        </a:solidFill>
        <a:latin typeface="+mn-lt"/>
        <a:ea typeface="+mn-ea"/>
        <a:cs typeface="+mn-cs"/>
      </a:defRPr>
    </a:lvl7pPr>
    <a:lvl8pPr marL="3278170" algn="l" defTabSz="936620" rtl="0" eaLnBrk="1" latinLnBrk="0" hangingPunct="1">
      <a:defRPr kumimoji="1" sz="1844" kern="1200">
        <a:solidFill>
          <a:schemeClr val="tx1"/>
        </a:solidFill>
        <a:latin typeface="+mn-lt"/>
        <a:ea typeface="+mn-ea"/>
        <a:cs typeface="+mn-cs"/>
      </a:defRPr>
    </a:lvl8pPr>
    <a:lvl9pPr marL="3746480" algn="l" defTabSz="936620" rtl="0" eaLnBrk="1" latinLnBrk="0" hangingPunct="1">
      <a:defRPr kumimoji="1" sz="1844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64" userDrawn="1">
          <p15:clr>
            <a:srgbClr val="A4A3A4"/>
          </p15:clr>
        </p15:guide>
        <p15:guide id="2" pos="224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FF"/>
    <a:srgbClr val="FFFF99"/>
    <a:srgbClr val="FF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7AC3CCA-C797-4891-BE02-D94E43425B78}" styleName="スタイル (中間)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5940675A-B579-460E-94D1-54222C63F5DA}" styleName="スタイルなし、表のグリッド線あり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1E4AEA4-8DFA-4A89-87EB-49C32662AFE0}" styleName="中間スタイル 2 - アクセント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A107856-5554-42FB-B03E-39F5DBC370BA}" styleName="中間スタイル 4 - アクセント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8522" autoAdjust="0"/>
  </p:normalViewPr>
  <p:slideViewPr>
    <p:cSldViewPr>
      <p:cViewPr varScale="1">
        <p:scale>
          <a:sx n="71" d="100"/>
          <a:sy n="71" d="100"/>
        </p:scale>
        <p:origin x="1338" y="90"/>
      </p:cViewPr>
      <p:guideLst>
        <p:guide orient="horz" pos="3164"/>
        <p:guide pos="224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534591" y="3120188"/>
            <a:ext cx="6058694" cy="2152974"/>
          </a:xfrm>
        </p:spPr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069181" y="5691664"/>
            <a:ext cx="4989513" cy="256682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635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271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906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542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317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813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448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7084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 smtClean="0"/>
              <a:t>マスター サブタイトルの書式設定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37B6E6-09E8-40F8-8C2C-8DBC6C7C6518}" type="datetimeFigureOut">
              <a:rPr kumimoji="1" lang="ja-JP" altLang="en-US" smtClean="0"/>
              <a:t>2024/1/13</a:t>
            </a:fld>
            <a:endParaRPr kumimoji="1" lang="ja-JP" altLang="en-US" dirty="0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CB60BE-2D1A-4830-9894-EECA00FC7F68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7961784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37B6E6-09E8-40F8-8C2C-8DBC6C7C6518}" type="datetimeFigureOut">
              <a:rPr kumimoji="1" lang="ja-JP" altLang="en-US" smtClean="0"/>
              <a:t>2024/1/13</a:t>
            </a:fld>
            <a:endParaRPr kumimoji="1" lang="ja-JP" altLang="en-US" dirty="0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CB60BE-2D1A-4830-9894-EECA00FC7F68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8119774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3875782" y="537083"/>
            <a:ext cx="1202829" cy="11425179"/>
          </a:xfrm>
        </p:spPr>
        <p:txBody>
          <a:bodyPr vert="eaVert"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267297" y="537083"/>
            <a:ext cx="3489689" cy="11425179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37B6E6-09E8-40F8-8C2C-8DBC6C7C6518}" type="datetimeFigureOut">
              <a:rPr kumimoji="1" lang="ja-JP" altLang="en-US" smtClean="0"/>
              <a:t>2024/1/13</a:t>
            </a:fld>
            <a:endParaRPr kumimoji="1" lang="ja-JP" altLang="en-US" dirty="0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CB60BE-2D1A-4830-9894-EECA00FC7F68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8516858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37B6E6-09E8-40F8-8C2C-8DBC6C7C6518}" type="datetimeFigureOut">
              <a:rPr kumimoji="1" lang="ja-JP" altLang="en-US" smtClean="0"/>
              <a:t>2024/1/13</a:t>
            </a:fld>
            <a:endParaRPr kumimoji="1" lang="ja-JP" altLang="en-US" dirty="0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CB60BE-2D1A-4830-9894-EECA00FC7F68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9608478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63053" y="6454272"/>
            <a:ext cx="6058694" cy="1994873"/>
          </a:xfrm>
        </p:spPr>
        <p:txBody>
          <a:bodyPr anchor="t"/>
          <a:lstStyle>
            <a:lvl1pPr algn="l">
              <a:defRPr sz="4056" b="1" cap="all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563053" y="4257125"/>
            <a:ext cx="6058694" cy="2197148"/>
          </a:xfrm>
        </p:spPr>
        <p:txBody>
          <a:bodyPr anchor="b"/>
          <a:lstStyle>
            <a:lvl1pPr marL="0" indent="0">
              <a:buNone/>
              <a:defRPr sz="2028">
                <a:solidFill>
                  <a:schemeClr val="tx1">
                    <a:tint val="75000"/>
                  </a:schemeClr>
                </a:solidFill>
              </a:defRPr>
            </a:lvl1pPr>
            <a:lvl2pPr marL="463555" indent="0">
              <a:buNone/>
              <a:defRPr sz="1825">
                <a:solidFill>
                  <a:schemeClr val="tx1">
                    <a:tint val="75000"/>
                  </a:schemeClr>
                </a:solidFill>
              </a:defRPr>
            </a:lvl2pPr>
            <a:lvl3pPr marL="927110" indent="0">
              <a:buNone/>
              <a:defRPr sz="1622">
                <a:solidFill>
                  <a:schemeClr val="tx1">
                    <a:tint val="75000"/>
                  </a:schemeClr>
                </a:solidFill>
              </a:defRPr>
            </a:lvl3pPr>
            <a:lvl4pPr marL="1390665" indent="0">
              <a:buNone/>
              <a:defRPr sz="1419">
                <a:solidFill>
                  <a:schemeClr val="tx1">
                    <a:tint val="75000"/>
                  </a:schemeClr>
                </a:solidFill>
              </a:defRPr>
            </a:lvl4pPr>
            <a:lvl5pPr marL="1854220" indent="0">
              <a:buNone/>
              <a:defRPr sz="1419">
                <a:solidFill>
                  <a:schemeClr val="tx1">
                    <a:tint val="75000"/>
                  </a:schemeClr>
                </a:solidFill>
              </a:defRPr>
            </a:lvl5pPr>
            <a:lvl6pPr marL="2317775" indent="0">
              <a:buNone/>
              <a:defRPr sz="1419">
                <a:solidFill>
                  <a:schemeClr val="tx1">
                    <a:tint val="75000"/>
                  </a:schemeClr>
                </a:solidFill>
              </a:defRPr>
            </a:lvl6pPr>
            <a:lvl7pPr marL="2781330" indent="0">
              <a:buNone/>
              <a:defRPr sz="1419">
                <a:solidFill>
                  <a:schemeClr val="tx1">
                    <a:tint val="75000"/>
                  </a:schemeClr>
                </a:solidFill>
              </a:defRPr>
            </a:lvl7pPr>
            <a:lvl8pPr marL="3244886" indent="0">
              <a:buNone/>
              <a:defRPr sz="1419">
                <a:solidFill>
                  <a:schemeClr val="tx1">
                    <a:tint val="75000"/>
                  </a:schemeClr>
                </a:solidFill>
              </a:defRPr>
            </a:lvl8pPr>
            <a:lvl9pPr marL="3708441" indent="0">
              <a:buNone/>
              <a:defRPr sz="1419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37B6E6-09E8-40F8-8C2C-8DBC6C7C6518}" type="datetimeFigureOut">
              <a:rPr kumimoji="1" lang="ja-JP" altLang="en-US" smtClean="0"/>
              <a:t>2024/1/13</a:t>
            </a:fld>
            <a:endParaRPr kumimoji="1" lang="ja-JP" altLang="en-US" dirty="0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CB60BE-2D1A-4830-9894-EECA00FC7F68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0503477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267297" y="3124836"/>
            <a:ext cx="2346259" cy="8837425"/>
          </a:xfrm>
        </p:spPr>
        <p:txBody>
          <a:bodyPr/>
          <a:lstStyle>
            <a:lvl1pPr>
              <a:defRPr sz="2839"/>
            </a:lvl1pPr>
            <a:lvl2pPr>
              <a:defRPr sz="2433"/>
            </a:lvl2pPr>
            <a:lvl3pPr>
              <a:defRPr sz="2028"/>
            </a:lvl3pPr>
            <a:lvl4pPr>
              <a:defRPr sz="1825"/>
            </a:lvl4pPr>
            <a:lvl5pPr>
              <a:defRPr sz="1825"/>
            </a:lvl5pPr>
            <a:lvl6pPr>
              <a:defRPr sz="1825"/>
            </a:lvl6pPr>
            <a:lvl7pPr>
              <a:defRPr sz="1825"/>
            </a:lvl7pPr>
            <a:lvl8pPr>
              <a:defRPr sz="1825"/>
            </a:lvl8pPr>
            <a:lvl9pPr>
              <a:defRPr sz="1825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2732354" y="3124836"/>
            <a:ext cx="2346259" cy="8837425"/>
          </a:xfrm>
        </p:spPr>
        <p:txBody>
          <a:bodyPr/>
          <a:lstStyle>
            <a:lvl1pPr>
              <a:defRPr sz="2839"/>
            </a:lvl1pPr>
            <a:lvl2pPr>
              <a:defRPr sz="2433"/>
            </a:lvl2pPr>
            <a:lvl3pPr>
              <a:defRPr sz="2028"/>
            </a:lvl3pPr>
            <a:lvl4pPr>
              <a:defRPr sz="1825"/>
            </a:lvl4pPr>
            <a:lvl5pPr>
              <a:defRPr sz="1825"/>
            </a:lvl5pPr>
            <a:lvl6pPr>
              <a:defRPr sz="1825"/>
            </a:lvl6pPr>
            <a:lvl7pPr>
              <a:defRPr sz="1825"/>
            </a:lvl7pPr>
            <a:lvl8pPr>
              <a:defRPr sz="1825"/>
            </a:lvl8pPr>
            <a:lvl9pPr>
              <a:defRPr sz="1825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37B6E6-09E8-40F8-8C2C-8DBC6C7C6518}" type="datetimeFigureOut">
              <a:rPr kumimoji="1" lang="ja-JP" altLang="en-US" smtClean="0"/>
              <a:t>2024/1/13</a:t>
            </a:fld>
            <a:endParaRPr kumimoji="1" lang="ja-JP" altLang="en-US" dirty="0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CB60BE-2D1A-4830-9894-EECA00FC7F68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5987514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56394" y="402230"/>
            <a:ext cx="6415088" cy="1674019"/>
          </a:xfrm>
        </p:spPr>
        <p:txBody>
          <a:bodyPr/>
          <a:lstStyle>
            <a:lvl1pPr>
              <a:defRPr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356394" y="2248301"/>
            <a:ext cx="3149383" cy="936985"/>
          </a:xfrm>
        </p:spPr>
        <p:txBody>
          <a:bodyPr anchor="b"/>
          <a:lstStyle>
            <a:lvl1pPr marL="0" indent="0">
              <a:buNone/>
              <a:defRPr sz="2433" b="1"/>
            </a:lvl1pPr>
            <a:lvl2pPr marL="463555" indent="0">
              <a:buNone/>
              <a:defRPr sz="2028" b="1"/>
            </a:lvl2pPr>
            <a:lvl3pPr marL="927110" indent="0">
              <a:buNone/>
              <a:defRPr sz="1825" b="1"/>
            </a:lvl3pPr>
            <a:lvl4pPr marL="1390665" indent="0">
              <a:buNone/>
              <a:defRPr sz="1622" b="1"/>
            </a:lvl4pPr>
            <a:lvl5pPr marL="1854220" indent="0">
              <a:buNone/>
              <a:defRPr sz="1622" b="1"/>
            </a:lvl5pPr>
            <a:lvl6pPr marL="2317775" indent="0">
              <a:buNone/>
              <a:defRPr sz="1622" b="1"/>
            </a:lvl6pPr>
            <a:lvl7pPr marL="2781330" indent="0">
              <a:buNone/>
              <a:defRPr sz="1622" b="1"/>
            </a:lvl7pPr>
            <a:lvl8pPr marL="3244886" indent="0">
              <a:buNone/>
              <a:defRPr sz="1622" b="1"/>
            </a:lvl8pPr>
            <a:lvl9pPr marL="3708441" indent="0">
              <a:buNone/>
              <a:defRPr sz="1622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356394" y="3185286"/>
            <a:ext cx="3149383" cy="5786991"/>
          </a:xfrm>
        </p:spPr>
        <p:txBody>
          <a:bodyPr/>
          <a:lstStyle>
            <a:lvl1pPr>
              <a:defRPr sz="2433"/>
            </a:lvl1pPr>
            <a:lvl2pPr>
              <a:defRPr sz="2028"/>
            </a:lvl2pPr>
            <a:lvl3pPr>
              <a:defRPr sz="1825"/>
            </a:lvl3pPr>
            <a:lvl4pPr>
              <a:defRPr sz="1622"/>
            </a:lvl4pPr>
            <a:lvl5pPr>
              <a:defRPr sz="1622"/>
            </a:lvl5pPr>
            <a:lvl6pPr>
              <a:defRPr sz="1622"/>
            </a:lvl6pPr>
            <a:lvl7pPr>
              <a:defRPr sz="1622"/>
            </a:lvl7pPr>
            <a:lvl8pPr>
              <a:defRPr sz="1622"/>
            </a:lvl8pPr>
            <a:lvl9pPr>
              <a:defRPr sz="1622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3620864" y="2248301"/>
            <a:ext cx="3150619" cy="936985"/>
          </a:xfrm>
        </p:spPr>
        <p:txBody>
          <a:bodyPr anchor="b"/>
          <a:lstStyle>
            <a:lvl1pPr marL="0" indent="0">
              <a:buNone/>
              <a:defRPr sz="2433" b="1"/>
            </a:lvl1pPr>
            <a:lvl2pPr marL="463555" indent="0">
              <a:buNone/>
              <a:defRPr sz="2028" b="1"/>
            </a:lvl2pPr>
            <a:lvl3pPr marL="927110" indent="0">
              <a:buNone/>
              <a:defRPr sz="1825" b="1"/>
            </a:lvl3pPr>
            <a:lvl4pPr marL="1390665" indent="0">
              <a:buNone/>
              <a:defRPr sz="1622" b="1"/>
            </a:lvl4pPr>
            <a:lvl5pPr marL="1854220" indent="0">
              <a:buNone/>
              <a:defRPr sz="1622" b="1"/>
            </a:lvl5pPr>
            <a:lvl6pPr marL="2317775" indent="0">
              <a:buNone/>
              <a:defRPr sz="1622" b="1"/>
            </a:lvl6pPr>
            <a:lvl7pPr marL="2781330" indent="0">
              <a:buNone/>
              <a:defRPr sz="1622" b="1"/>
            </a:lvl7pPr>
            <a:lvl8pPr marL="3244886" indent="0">
              <a:buNone/>
              <a:defRPr sz="1622" b="1"/>
            </a:lvl8pPr>
            <a:lvl9pPr marL="3708441" indent="0">
              <a:buNone/>
              <a:defRPr sz="1622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3620864" y="3185286"/>
            <a:ext cx="3150619" cy="5786991"/>
          </a:xfrm>
        </p:spPr>
        <p:txBody>
          <a:bodyPr/>
          <a:lstStyle>
            <a:lvl1pPr>
              <a:defRPr sz="2433"/>
            </a:lvl1pPr>
            <a:lvl2pPr>
              <a:defRPr sz="2028"/>
            </a:lvl2pPr>
            <a:lvl3pPr>
              <a:defRPr sz="1825"/>
            </a:lvl3pPr>
            <a:lvl4pPr>
              <a:defRPr sz="1622"/>
            </a:lvl4pPr>
            <a:lvl5pPr>
              <a:defRPr sz="1622"/>
            </a:lvl5pPr>
            <a:lvl6pPr>
              <a:defRPr sz="1622"/>
            </a:lvl6pPr>
            <a:lvl7pPr>
              <a:defRPr sz="1622"/>
            </a:lvl7pPr>
            <a:lvl8pPr>
              <a:defRPr sz="1622"/>
            </a:lvl8pPr>
            <a:lvl9pPr>
              <a:defRPr sz="1622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37B6E6-09E8-40F8-8C2C-8DBC6C7C6518}" type="datetimeFigureOut">
              <a:rPr kumimoji="1" lang="ja-JP" altLang="en-US" smtClean="0"/>
              <a:t>2024/1/13</a:t>
            </a:fld>
            <a:endParaRPr kumimoji="1" lang="ja-JP" altLang="en-US" dirty="0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CB60BE-2D1A-4830-9894-EECA00FC7F68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8230441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37B6E6-09E8-40F8-8C2C-8DBC6C7C6518}" type="datetimeFigureOut">
              <a:rPr kumimoji="1" lang="ja-JP" altLang="en-US" smtClean="0"/>
              <a:t>2024/1/13</a:t>
            </a:fld>
            <a:endParaRPr kumimoji="1" lang="ja-JP" altLang="en-US" dirty="0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CB60BE-2D1A-4830-9894-EECA00FC7F68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834992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37B6E6-09E8-40F8-8C2C-8DBC6C7C6518}" type="datetimeFigureOut">
              <a:rPr kumimoji="1" lang="ja-JP" altLang="en-US" smtClean="0"/>
              <a:t>2024/1/13</a:t>
            </a:fld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CB60BE-2D1A-4830-9894-EECA00FC7F68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8168841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56395" y="399906"/>
            <a:ext cx="2345022" cy="1701919"/>
          </a:xfrm>
        </p:spPr>
        <p:txBody>
          <a:bodyPr anchor="b"/>
          <a:lstStyle>
            <a:lvl1pPr algn="l">
              <a:defRPr sz="2028" b="1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2786802" y="399905"/>
            <a:ext cx="3984681" cy="8572373"/>
          </a:xfrm>
        </p:spPr>
        <p:txBody>
          <a:bodyPr/>
          <a:lstStyle>
            <a:lvl1pPr>
              <a:defRPr sz="3244"/>
            </a:lvl1pPr>
            <a:lvl2pPr>
              <a:defRPr sz="2839"/>
            </a:lvl2pPr>
            <a:lvl3pPr>
              <a:defRPr sz="2433"/>
            </a:lvl3pPr>
            <a:lvl4pPr>
              <a:defRPr sz="2028"/>
            </a:lvl4pPr>
            <a:lvl5pPr>
              <a:defRPr sz="2028"/>
            </a:lvl5pPr>
            <a:lvl6pPr>
              <a:defRPr sz="2028"/>
            </a:lvl6pPr>
            <a:lvl7pPr>
              <a:defRPr sz="2028"/>
            </a:lvl7pPr>
            <a:lvl8pPr>
              <a:defRPr sz="2028"/>
            </a:lvl8pPr>
            <a:lvl9pPr>
              <a:defRPr sz="2028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356395" y="2101825"/>
            <a:ext cx="2345022" cy="6870453"/>
          </a:xfrm>
        </p:spPr>
        <p:txBody>
          <a:bodyPr/>
          <a:lstStyle>
            <a:lvl1pPr marL="0" indent="0">
              <a:buNone/>
              <a:defRPr sz="1419"/>
            </a:lvl1pPr>
            <a:lvl2pPr marL="463555" indent="0">
              <a:buNone/>
              <a:defRPr sz="1217"/>
            </a:lvl2pPr>
            <a:lvl3pPr marL="927110" indent="0">
              <a:buNone/>
              <a:defRPr sz="1014"/>
            </a:lvl3pPr>
            <a:lvl4pPr marL="1390665" indent="0">
              <a:buNone/>
              <a:defRPr sz="913"/>
            </a:lvl4pPr>
            <a:lvl5pPr marL="1854220" indent="0">
              <a:buNone/>
              <a:defRPr sz="913"/>
            </a:lvl5pPr>
            <a:lvl6pPr marL="2317775" indent="0">
              <a:buNone/>
              <a:defRPr sz="913"/>
            </a:lvl6pPr>
            <a:lvl7pPr marL="2781330" indent="0">
              <a:buNone/>
              <a:defRPr sz="913"/>
            </a:lvl7pPr>
            <a:lvl8pPr marL="3244886" indent="0">
              <a:buNone/>
              <a:defRPr sz="913"/>
            </a:lvl8pPr>
            <a:lvl9pPr marL="3708441" indent="0">
              <a:buNone/>
              <a:defRPr sz="913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37B6E6-09E8-40F8-8C2C-8DBC6C7C6518}" type="datetimeFigureOut">
              <a:rPr kumimoji="1" lang="ja-JP" altLang="en-US" smtClean="0"/>
              <a:t>2024/1/13</a:t>
            </a:fld>
            <a:endParaRPr kumimoji="1" lang="ja-JP" altLang="en-US" dirty="0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CB60BE-2D1A-4830-9894-EECA00FC7F68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4114235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397113" y="7030880"/>
            <a:ext cx="4276725" cy="830036"/>
          </a:xfrm>
        </p:spPr>
        <p:txBody>
          <a:bodyPr anchor="b"/>
          <a:lstStyle>
            <a:lvl1pPr algn="l">
              <a:defRPr sz="2028" b="1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397113" y="897460"/>
            <a:ext cx="4276725" cy="6026468"/>
          </a:xfrm>
        </p:spPr>
        <p:txBody>
          <a:bodyPr/>
          <a:lstStyle>
            <a:lvl1pPr marL="0" indent="0">
              <a:buNone/>
              <a:defRPr sz="3244"/>
            </a:lvl1pPr>
            <a:lvl2pPr marL="463555" indent="0">
              <a:buNone/>
              <a:defRPr sz="2839"/>
            </a:lvl2pPr>
            <a:lvl3pPr marL="927110" indent="0">
              <a:buNone/>
              <a:defRPr sz="2433"/>
            </a:lvl3pPr>
            <a:lvl4pPr marL="1390665" indent="0">
              <a:buNone/>
              <a:defRPr sz="2028"/>
            </a:lvl4pPr>
            <a:lvl5pPr marL="1854220" indent="0">
              <a:buNone/>
              <a:defRPr sz="2028"/>
            </a:lvl5pPr>
            <a:lvl6pPr marL="2317775" indent="0">
              <a:buNone/>
              <a:defRPr sz="2028"/>
            </a:lvl6pPr>
            <a:lvl7pPr marL="2781330" indent="0">
              <a:buNone/>
              <a:defRPr sz="2028"/>
            </a:lvl7pPr>
            <a:lvl8pPr marL="3244886" indent="0">
              <a:buNone/>
              <a:defRPr sz="2028"/>
            </a:lvl8pPr>
            <a:lvl9pPr marL="3708441" indent="0">
              <a:buNone/>
              <a:defRPr sz="2028"/>
            </a:lvl9pPr>
          </a:lstStyle>
          <a:p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397113" y="7860916"/>
            <a:ext cx="4276725" cy="1178787"/>
          </a:xfrm>
        </p:spPr>
        <p:txBody>
          <a:bodyPr/>
          <a:lstStyle>
            <a:lvl1pPr marL="0" indent="0">
              <a:buNone/>
              <a:defRPr sz="1419"/>
            </a:lvl1pPr>
            <a:lvl2pPr marL="463555" indent="0">
              <a:buNone/>
              <a:defRPr sz="1217"/>
            </a:lvl2pPr>
            <a:lvl3pPr marL="927110" indent="0">
              <a:buNone/>
              <a:defRPr sz="1014"/>
            </a:lvl3pPr>
            <a:lvl4pPr marL="1390665" indent="0">
              <a:buNone/>
              <a:defRPr sz="913"/>
            </a:lvl4pPr>
            <a:lvl5pPr marL="1854220" indent="0">
              <a:buNone/>
              <a:defRPr sz="913"/>
            </a:lvl5pPr>
            <a:lvl6pPr marL="2317775" indent="0">
              <a:buNone/>
              <a:defRPr sz="913"/>
            </a:lvl6pPr>
            <a:lvl7pPr marL="2781330" indent="0">
              <a:buNone/>
              <a:defRPr sz="913"/>
            </a:lvl7pPr>
            <a:lvl8pPr marL="3244886" indent="0">
              <a:buNone/>
              <a:defRPr sz="913"/>
            </a:lvl8pPr>
            <a:lvl9pPr marL="3708441" indent="0">
              <a:buNone/>
              <a:defRPr sz="913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37B6E6-09E8-40F8-8C2C-8DBC6C7C6518}" type="datetimeFigureOut">
              <a:rPr kumimoji="1" lang="ja-JP" altLang="en-US" smtClean="0"/>
              <a:t>2024/1/13</a:t>
            </a:fld>
            <a:endParaRPr kumimoji="1" lang="ja-JP" altLang="en-US" dirty="0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CB60BE-2D1A-4830-9894-EECA00FC7F68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5405418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356394" y="402230"/>
            <a:ext cx="6415088" cy="167401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356394" y="2343628"/>
            <a:ext cx="6415088" cy="66286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356394" y="9309406"/>
            <a:ext cx="1663171" cy="53475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1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37B6E6-09E8-40F8-8C2C-8DBC6C7C6518}" type="datetimeFigureOut">
              <a:rPr kumimoji="1" lang="ja-JP" altLang="en-US" smtClean="0"/>
              <a:t>2024/1/13</a:t>
            </a:fld>
            <a:endParaRPr kumimoji="1" lang="ja-JP" altLang="en-US" dirty="0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2435358" y="9309406"/>
            <a:ext cx="2257160" cy="53475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1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5108310" y="9309406"/>
            <a:ext cx="1663171" cy="53475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1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CB60BE-2D1A-4830-9894-EECA00FC7F68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5714098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27110" rtl="0" eaLnBrk="1" latinLnBrk="0" hangingPunct="1">
        <a:spcBef>
          <a:spcPct val="0"/>
        </a:spcBef>
        <a:buNone/>
        <a:defRPr kumimoji="1" sz="446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7666" indent="-347666" algn="l" defTabSz="927110" rtl="0" eaLnBrk="1" latinLnBrk="0" hangingPunct="1">
        <a:spcBef>
          <a:spcPct val="20000"/>
        </a:spcBef>
        <a:buFont typeface="Arial" pitchFamily="34" charset="0"/>
        <a:buChar char="•"/>
        <a:defRPr kumimoji="1" sz="3244" kern="1200">
          <a:solidFill>
            <a:schemeClr val="tx1"/>
          </a:solidFill>
          <a:latin typeface="+mn-lt"/>
          <a:ea typeface="+mn-ea"/>
          <a:cs typeface="+mn-cs"/>
        </a:defRPr>
      </a:lvl1pPr>
      <a:lvl2pPr marL="753277" indent="-289722" algn="l" defTabSz="927110" rtl="0" eaLnBrk="1" latinLnBrk="0" hangingPunct="1">
        <a:spcBef>
          <a:spcPct val="20000"/>
        </a:spcBef>
        <a:buFont typeface="Arial" pitchFamily="34" charset="0"/>
        <a:buChar char="–"/>
        <a:defRPr kumimoji="1" sz="2839" kern="1200">
          <a:solidFill>
            <a:schemeClr val="tx1"/>
          </a:solidFill>
          <a:latin typeface="+mn-lt"/>
          <a:ea typeface="+mn-ea"/>
          <a:cs typeface="+mn-cs"/>
        </a:defRPr>
      </a:lvl2pPr>
      <a:lvl3pPr marL="1158888" indent="-231778" algn="l" defTabSz="927110" rtl="0" eaLnBrk="1" latinLnBrk="0" hangingPunct="1">
        <a:spcBef>
          <a:spcPct val="20000"/>
        </a:spcBef>
        <a:buFont typeface="Arial" pitchFamily="34" charset="0"/>
        <a:buChar char="•"/>
        <a:defRPr kumimoji="1" sz="2433" kern="1200">
          <a:solidFill>
            <a:schemeClr val="tx1"/>
          </a:solidFill>
          <a:latin typeface="+mn-lt"/>
          <a:ea typeface="+mn-ea"/>
          <a:cs typeface="+mn-cs"/>
        </a:defRPr>
      </a:lvl3pPr>
      <a:lvl4pPr marL="1622443" indent="-231778" algn="l" defTabSz="927110" rtl="0" eaLnBrk="1" latinLnBrk="0" hangingPunct="1">
        <a:spcBef>
          <a:spcPct val="20000"/>
        </a:spcBef>
        <a:buFont typeface="Arial" pitchFamily="34" charset="0"/>
        <a:buChar char="–"/>
        <a:defRPr kumimoji="1" sz="2028" kern="1200">
          <a:solidFill>
            <a:schemeClr val="tx1"/>
          </a:solidFill>
          <a:latin typeface="+mn-lt"/>
          <a:ea typeface="+mn-ea"/>
          <a:cs typeface="+mn-cs"/>
        </a:defRPr>
      </a:lvl4pPr>
      <a:lvl5pPr marL="2085998" indent="-231778" algn="l" defTabSz="927110" rtl="0" eaLnBrk="1" latinLnBrk="0" hangingPunct="1">
        <a:spcBef>
          <a:spcPct val="20000"/>
        </a:spcBef>
        <a:buFont typeface="Arial" pitchFamily="34" charset="0"/>
        <a:buChar char="»"/>
        <a:defRPr kumimoji="1" sz="2028" kern="1200">
          <a:solidFill>
            <a:schemeClr val="tx1"/>
          </a:solidFill>
          <a:latin typeface="+mn-lt"/>
          <a:ea typeface="+mn-ea"/>
          <a:cs typeface="+mn-cs"/>
        </a:defRPr>
      </a:lvl5pPr>
      <a:lvl6pPr marL="2549553" indent="-231778" algn="l" defTabSz="927110" rtl="0" eaLnBrk="1" latinLnBrk="0" hangingPunct="1">
        <a:spcBef>
          <a:spcPct val="20000"/>
        </a:spcBef>
        <a:buFont typeface="Arial" pitchFamily="34" charset="0"/>
        <a:buChar char="•"/>
        <a:defRPr kumimoji="1" sz="2028" kern="1200">
          <a:solidFill>
            <a:schemeClr val="tx1"/>
          </a:solidFill>
          <a:latin typeface="+mn-lt"/>
          <a:ea typeface="+mn-ea"/>
          <a:cs typeface="+mn-cs"/>
        </a:defRPr>
      </a:lvl6pPr>
      <a:lvl7pPr marL="3013108" indent="-231778" algn="l" defTabSz="927110" rtl="0" eaLnBrk="1" latinLnBrk="0" hangingPunct="1">
        <a:spcBef>
          <a:spcPct val="20000"/>
        </a:spcBef>
        <a:buFont typeface="Arial" pitchFamily="34" charset="0"/>
        <a:buChar char="•"/>
        <a:defRPr kumimoji="1" sz="2028" kern="1200">
          <a:solidFill>
            <a:schemeClr val="tx1"/>
          </a:solidFill>
          <a:latin typeface="+mn-lt"/>
          <a:ea typeface="+mn-ea"/>
          <a:cs typeface="+mn-cs"/>
        </a:defRPr>
      </a:lvl7pPr>
      <a:lvl8pPr marL="3476663" indent="-231778" algn="l" defTabSz="927110" rtl="0" eaLnBrk="1" latinLnBrk="0" hangingPunct="1">
        <a:spcBef>
          <a:spcPct val="20000"/>
        </a:spcBef>
        <a:buFont typeface="Arial" pitchFamily="34" charset="0"/>
        <a:buChar char="•"/>
        <a:defRPr kumimoji="1" sz="2028" kern="1200">
          <a:solidFill>
            <a:schemeClr val="tx1"/>
          </a:solidFill>
          <a:latin typeface="+mn-lt"/>
          <a:ea typeface="+mn-ea"/>
          <a:cs typeface="+mn-cs"/>
        </a:defRPr>
      </a:lvl8pPr>
      <a:lvl9pPr marL="3940218" indent="-231778" algn="l" defTabSz="927110" rtl="0" eaLnBrk="1" latinLnBrk="0" hangingPunct="1">
        <a:spcBef>
          <a:spcPct val="20000"/>
        </a:spcBef>
        <a:buFont typeface="Arial" pitchFamily="34" charset="0"/>
        <a:buChar char="•"/>
        <a:defRPr kumimoji="1" sz="202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27110" rtl="0" eaLnBrk="1" latinLnBrk="0" hangingPunct="1">
        <a:defRPr kumimoji="1" sz="1825" kern="1200">
          <a:solidFill>
            <a:schemeClr val="tx1"/>
          </a:solidFill>
          <a:latin typeface="+mn-lt"/>
          <a:ea typeface="+mn-ea"/>
          <a:cs typeface="+mn-cs"/>
        </a:defRPr>
      </a:lvl1pPr>
      <a:lvl2pPr marL="463555" algn="l" defTabSz="927110" rtl="0" eaLnBrk="1" latinLnBrk="0" hangingPunct="1">
        <a:defRPr kumimoji="1" sz="1825" kern="1200">
          <a:solidFill>
            <a:schemeClr val="tx1"/>
          </a:solidFill>
          <a:latin typeface="+mn-lt"/>
          <a:ea typeface="+mn-ea"/>
          <a:cs typeface="+mn-cs"/>
        </a:defRPr>
      </a:lvl2pPr>
      <a:lvl3pPr marL="927110" algn="l" defTabSz="927110" rtl="0" eaLnBrk="1" latinLnBrk="0" hangingPunct="1">
        <a:defRPr kumimoji="1" sz="1825" kern="1200">
          <a:solidFill>
            <a:schemeClr val="tx1"/>
          </a:solidFill>
          <a:latin typeface="+mn-lt"/>
          <a:ea typeface="+mn-ea"/>
          <a:cs typeface="+mn-cs"/>
        </a:defRPr>
      </a:lvl3pPr>
      <a:lvl4pPr marL="1390665" algn="l" defTabSz="927110" rtl="0" eaLnBrk="1" latinLnBrk="0" hangingPunct="1">
        <a:defRPr kumimoji="1" sz="1825" kern="1200">
          <a:solidFill>
            <a:schemeClr val="tx1"/>
          </a:solidFill>
          <a:latin typeface="+mn-lt"/>
          <a:ea typeface="+mn-ea"/>
          <a:cs typeface="+mn-cs"/>
        </a:defRPr>
      </a:lvl4pPr>
      <a:lvl5pPr marL="1854220" algn="l" defTabSz="927110" rtl="0" eaLnBrk="1" latinLnBrk="0" hangingPunct="1">
        <a:defRPr kumimoji="1" sz="1825" kern="1200">
          <a:solidFill>
            <a:schemeClr val="tx1"/>
          </a:solidFill>
          <a:latin typeface="+mn-lt"/>
          <a:ea typeface="+mn-ea"/>
          <a:cs typeface="+mn-cs"/>
        </a:defRPr>
      </a:lvl5pPr>
      <a:lvl6pPr marL="2317775" algn="l" defTabSz="927110" rtl="0" eaLnBrk="1" latinLnBrk="0" hangingPunct="1">
        <a:defRPr kumimoji="1" sz="1825" kern="1200">
          <a:solidFill>
            <a:schemeClr val="tx1"/>
          </a:solidFill>
          <a:latin typeface="+mn-lt"/>
          <a:ea typeface="+mn-ea"/>
          <a:cs typeface="+mn-cs"/>
        </a:defRPr>
      </a:lvl6pPr>
      <a:lvl7pPr marL="2781330" algn="l" defTabSz="927110" rtl="0" eaLnBrk="1" latinLnBrk="0" hangingPunct="1">
        <a:defRPr kumimoji="1" sz="1825" kern="1200">
          <a:solidFill>
            <a:schemeClr val="tx1"/>
          </a:solidFill>
          <a:latin typeface="+mn-lt"/>
          <a:ea typeface="+mn-ea"/>
          <a:cs typeface="+mn-cs"/>
        </a:defRPr>
      </a:lvl7pPr>
      <a:lvl8pPr marL="3244886" algn="l" defTabSz="927110" rtl="0" eaLnBrk="1" latinLnBrk="0" hangingPunct="1">
        <a:defRPr kumimoji="1" sz="1825" kern="1200">
          <a:solidFill>
            <a:schemeClr val="tx1"/>
          </a:solidFill>
          <a:latin typeface="+mn-lt"/>
          <a:ea typeface="+mn-ea"/>
          <a:cs typeface="+mn-cs"/>
        </a:defRPr>
      </a:lvl8pPr>
      <a:lvl9pPr marL="3708441" algn="l" defTabSz="927110" rtl="0" eaLnBrk="1" latinLnBrk="0" hangingPunct="1">
        <a:defRPr kumimoji="1" sz="182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表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42743604"/>
              </p:ext>
            </p:extLst>
          </p:nvPr>
        </p:nvGraphicFramePr>
        <p:xfrm>
          <a:off x="133615" y="4651438"/>
          <a:ext cx="6769891" cy="5099258"/>
        </p:xfrm>
        <a:graphic>
          <a:graphicData uri="http://schemas.openxmlformats.org/drawingml/2006/table">
            <a:tbl>
              <a:tblPr firstRow="1" firstCol="1" bandRow="1">
                <a:tableStyleId>{8A107856-5554-42FB-B03E-39F5DBC370BA}</a:tableStyleId>
              </a:tblPr>
              <a:tblGrid>
                <a:gridCol w="129592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6136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3306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6409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11543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23925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sz="1100" kern="100" dirty="0">
                          <a:effectLst/>
                        </a:rPr>
                        <a:t>クラブ名</a:t>
                      </a:r>
                      <a:endParaRPr lang="ja-JP" sz="1100" kern="100" dirty="0">
                        <a:effectLst/>
                        <a:latin typeface="UD デジタル 教科書体 NK-B" panose="02020700000000000000" pitchFamily="18" charset="-128"/>
                        <a:ea typeface="UD デジタル 教科書体 NK-B" panose="02020700000000000000" pitchFamily="18" charset="-128"/>
                        <a:cs typeface="Times New Roman"/>
                      </a:endParaRPr>
                    </a:p>
                  </a:txBody>
                  <a:tcPr marL="69536" marR="6953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sz="1100" kern="100" dirty="0">
                          <a:effectLst/>
                        </a:rPr>
                        <a:t>活動日</a:t>
                      </a:r>
                      <a:endParaRPr lang="ja-JP" sz="1100" kern="100" dirty="0">
                        <a:effectLst/>
                        <a:latin typeface="UD デジタル 教科書体 NK-B" panose="02020700000000000000" pitchFamily="18" charset="-128"/>
                        <a:ea typeface="UD デジタル 教科書体 NK-B" panose="02020700000000000000" pitchFamily="18" charset="-128"/>
                        <a:cs typeface="Times New Roman"/>
                      </a:endParaRPr>
                    </a:p>
                  </a:txBody>
                  <a:tcPr marL="69536" marR="6953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sz="1100" kern="100" dirty="0">
                          <a:effectLst/>
                        </a:rPr>
                        <a:t>対　象</a:t>
                      </a:r>
                      <a:endParaRPr lang="ja-JP" sz="1100" kern="100" dirty="0">
                        <a:effectLst/>
                        <a:latin typeface="UD デジタル 教科書体 NK-B" panose="02020700000000000000" pitchFamily="18" charset="-128"/>
                        <a:ea typeface="UD デジタル 教科書体 NK-B" panose="02020700000000000000" pitchFamily="18" charset="-128"/>
                        <a:cs typeface="Times New Roman"/>
                      </a:endParaRPr>
                    </a:p>
                  </a:txBody>
                  <a:tcPr marL="69536" marR="6953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sz="1100" kern="100">
                          <a:effectLst/>
                        </a:rPr>
                        <a:t>年会費</a:t>
                      </a:r>
                      <a:endParaRPr lang="ja-JP" sz="1100" kern="100">
                        <a:effectLst/>
                        <a:latin typeface="UD デジタル 教科書体 NK-B" panose="02020700000000000000" pitchFamily="18" charset="-128"/>
                        <a:ea typeface="UD デジタル 教科書体 NK-B" panose="02020700000000000000" pitchFamily="18" charset="-128"/>
                        <a:cs typeface="Times New Roman"/>
                      </a:endParaRPr>
                    </a:p>
                  </a:txBody>
                  <a:tcPr marL="69536" marR="6953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altLang="en-US" sz="1100" kern="100" dirty="0" smtClean="0">
                          <a:effectLst/>
                        </a:rPr>
                        <a:t>備　考</a:t>
                      </a:r>
                      <a:endParaRPr lang="ja-JP" sz="1100" kern="100" dirty="0">
                        <a:effectLst/>
                        <a:latin typeface="UD デジタル 教科書体 NK-B" panose="02020700000000000000" pitchFamily="18" charset="-128"/>
                        <a:ea typeface="UD デジタル 教科書体 NK-B" panose="02020700000000000000" pitchFamily="18" charset="-128"/>
                        <a:cs typeface="Times New Roman"/>
                      </a:endParaRPr>
                    </a:p>
                  </a:txBody>
                  <a:tcPr marL="69536" marR="69536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sz="1100" kern="100" dirty="0" smtClean="0">
                          <a:effectLst/>
                        </a:rPr>
                        <a:t>将棋</a:t>
                      </a:r>
                      <a:r>
                        <a:rPr lang="ja-JP" sz="1100" kern="100" dirty="0">
                          <a:effectLst/>
                        </a:rPr>
                        <a:t>クラブ</a:t>
                      </a:r>
                      <a:endParaRPr lang="ja-JP" sz="1100" kern="100" dirty="0">
                        <a:effectLst/>
                        <a:latin typeface="UD デジタル 教科書体 NK-B" panose="02020700000000000000" pitchFamily="18" charset="-128"/>
                        <a:ea typeface="UD デジタル 教科書体 NK-B" panose="02020700000000000000" pitchFamily="18" charset="-128"/>
                        <a:cs typeface="Times New Roman"/>
                      </a:endParaRPr>
                    </a:p>
                  </a:txBody>
                  <a:tcPr marL="69536" marR="6953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ja-JP" sz="1100" kern="100" dirty="0">
                          <a:effectLst/>
                        </a:rPr>
                        <a:t>毎月第</a:t>
                      </a:r>
                      <a:r>
                        <a:rPr lang="en-US" sz="1100" kern="100" dirty="0">
                          <a:effectLst/>
                        </a:rPr>
                        <a:t>1</a:t>
                      </a:r>
                      <a:r>
                        <a:rPr lang="ja-JP" sz="1100" kern="100" dirty="0">
                          <a:effectLst/>
                        </a:rPr>
                        <a:t>日曜日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100" kern="100" dirty="0">
                          <a:effectLst/>
                        </a:rPr>
                        <a:t>10</a:t>
                      </a:r>
                      <a:r>
                        <a:rPr lang="ja-JP" sz="1100" kern="100" dirty="0">
                          <a:effectLst/>
                        </a:rPr>
                        <a:t>：</a:t>
                      </a:r>
                      <a:r>
                        <a:rPr lang="en-US" sz="1100" kern="100" dirty="0">
                          <a:effectLst/>
                        </a:rPr>
                        <a:t>00</a:t>
                      </a:r>
                      <a:r>
                        <a:rPr lang="ja-JP" sz="1100" kern="100" dirty="0">
                          <a:effectLst/>
                        </a:rPr>
                        <a:t>～</a:t>
                      </a:r>
                      <a:r>
                        <a:rPr lang="en-US" sz="1100" kern="100" dirty="0">
                          <a:effectLst/>
                        </a:rPr>
                        <a:t>11</a:t>
                      </a:r>
                      <a:r>
                        <a:rPr lang="ja-JP" sz="1100" kern="100" dirty="0">
                          <a:effectLst/>
                        </a:rPr>
                        <a:t>：</a:t>
                      </a:r>
                      <a:r>
                        <a:rPr lang="en-US" sz="1100" kern="100" dirty="0">
                          <a:effectLst/>
                        </a:rPr>
                        <a:t>30</a:t>
                      </a:r>
                      <a:endParaRPr lang="ja-JP" sz="1100" kern="100" dirty="0">
                        <a:effectLst/>
                        <a:latin typeface="UD デジタル 教科書体 NK-B" panose="02020700000000000000" pitchFamily="18" charset="-128"/>
                        <a:ea typeface="UD デジタル 教科書体 NK-B" panose="02020700000000000000" pitchFamily="18" charset="-128"/>
                        <a:cs typeface="Times New Roman"/>
                      </a:endParaRPr>
                    </a:p>
                  </a:txBody>
                  <a:tcPr marL="69536" marR="6953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ja-JP" sz="1100" kern="100" dirty="0">
                          <a:effectLst/>
                          <a:latin typeface="+mj-ea"/>
                          <a:ea typeface="+mj-ea"/>
                        </a:rPr>
                        <a:t>小・中学生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kumimoji="1" lang="en-US" altLang="ja-JP" sz="1100" kern="100" dirty="0" smtClean="0">
                          <a:solidFill>
                            <a:schemeClr val="dk1"/>
                          </a:solidFill>
                          <a:effectLst/>
                          <a:latin typeface="+mj-ea"/>
                          <a:ea typeface="+mn-ea"/>
                          <a:cs typeface="+mn-cs"/>
                        </a:rPr>
                        <a:t>20</a:t>
                      </a:r>
                      <a:r>
                        <a:rPr kumimoji="1" lang="ja-JP" altLang="en-US" sz="1100" kern="100" dirty="0" smtClean="0">
                          <a:solidFill>
                            <a:schemeClr val="dk1"/>
                          </a:solidFill>
                          <a:effectLst/>
                          <a:latin typeface="+mj-ea"/>
                          <a:ea typeface="+mn-ea"/>
                          <a:cs typeface="+mn-cs"/>
                        </a:rPr>
                        <a:t>人</a:t>
                      </a:r>
                      <a:endParaRPr kumimoji="1" lang="ja-JP" altLang="ja-JP" sz="1100" kern="100" dirty="0">
                        <a:solidFill>
                          <a:schemeClr val="dk1"/>
                        </a:solidFill>
                        <a:effectLst/>
                        <a:latin typeface="+mj-ea"/>
                        <a:ea typeface="+mn-ea"/>
                        <a:cs typeface="Times New Roman"/>
                      </a:endParaRPr>
                    </a:p>
                  </a:txBody>
                  <a:tcPr marL="69536" marR="6953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ja-JP" sz="1100" kern="100" dirty="0" smtClean="0">
                          <a:effectLst/>
                        </a:rPr>
                        <a:t>3</a:t>
                      </a:r>
                      <a:r>
                        <a:rPr lang="en-US" sz="1100" kern="100" dirty="0" smtClean="0">
                          <a:effectLst/>
                        </a:rPr>
                        <a:t>,000</a:t>
                      </a:r>
                      <a:r>
                        <a:rPr lang="ja-JP" sz="1100" kern="100" dirty="0">
                          <a:effectLst/>
                        </a:rPr>
                        <a:t>円</a:t>
                      </a:r>
                      <a:endParaRPr lang="ja-JP" sz="1100" kern="100" dirty="0">
                        <a:effectLst/>
                        <a:latin typeface="UD デジタル 教科書体 NK-B" panose="02020700000000000000" pitchFamily="18" charset="-128"/>
                        <a:ea typeface="UD デジタル 教科書体 NK-B" panose="02020700000000000000" pitchFamily="18" charset="-128"/>
                        <a:cs typeface="Times New Roman"/>
                      </a:endParaRPr>
                    </a:p>
                  </a:txBody>
                  <a:tcPr marL="69536" marR="69536" marT="0" marB="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ja-JP" altLang="en-US" sz="1100" kern="100" dirty="0" smtClean="0">
                          <a:effectLst/>
                          <a:latin typeface="+mj-ea"/>
                          <a:ea typeface="+mj-ea"/>
                          <a:cs typeface="Times New Roman"/>
                        </a:rPr>
                        <a:t>コマの並べ方、動かし方がわかることが参加の条件となります。</a:t>
                      </a:r>
                      <a:endParaRPr lang="ja-JP" sz="1100" kern="100" dirty="0">
                        <a:effectLst/>
                        <a:latin typeface="+mj-ea"/>
                        <a:ea typeface="+mj-ea"/>
                        <a:cs typeface="Times New Roman"/>
                      </a:endParaRPr>
                    </a:p>
                  </a:txBody>
                  <a:tcPr marL="69536" marR="69536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ja-JP" altLang="en-US" sz="1100" kern="100" dirty="0" smtClean="0">
                          <a:effectLst/>
                        </a:rPr>
                        <a:t>発明クラブ</a:t>
                      </a:r>
                      <a:endParaRPr lang="en-US" altLang="ja-JP" sz="1100" kern="100" dirty="0" smtClean="0">
                        <a:effectLst/>
                        <a:latin typeface="UD デジタル 教科書体 NK-B" panose="02020700000000000000" pitchFamily="18" charset="-128"/>
                        <a:ea typeface="UD デジタル 教科書体 NK-B" panose="02020700000000000000" pitchFamily="18" charset="-128"/>
                      </a:endParaRPr>
                    </a:p>
                  </a:txBody>
                  <a:tcPr marL="69536" marR="6953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ja-JP" altLang="ja-JP" sz="1100" kern="100" dirty="0" smtClean="0">
                          <a:effectLst/>
                        </a:rPr>
                        <a:t>毎月第</a:t>
                      </a:r>
                      <a:r>
                        <a:rPr lang="en-US" altLang="ja-JP" sz="1100" kern="100" dirty="0" smtClean="0">
                          <a:effectLst/>
                        </a:rPr>
                        <a:t>2</a:t>
                      </a:r>
                      <a:r>
                        <a:rPr lang="ja-JP" altLang="ja-JP" sz="1100" kern="100" dirty="0" smtClean="0">
                          <a:effectLst/>
                        </a:rPr>
                        <a:t>日曜日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100" kern="100" dirty="0" smtClean="0">
                          <a:effectLst/>
                        </a:rPr>
                        <a:t>9:30</a:t>
                      </a:r>
                      <a:r>
                        <a:rPr kumimoji="1" lang="ja-JP" altLang="ja-JP" sz="1100" kern="100" dirty="0" smtClean="0">
                          <a:effectLst/>
                        </a:rPr>
                        <a:t>～</a:t>
                      </a:r>
                      <a:r>
                        <a:rPr kumimoji="1" lang="en-US" altLang="ja-JP" sz="1100" kern="100" dirty="0" smtClean="0">
                          <a:effectLst/>
                        </a:rPr>
                        <a:t>12</a:t>
                      </a:r>
                      <a:r>
                        <a:rPr kumimoji="1" lang="ja-JP" altLang="en-US" sz="1100" kern="100" dirty="0" smtClean="0">
                          <a:effectLst/>
                        </a:rPr>
                        <a:t>：</a:t>
                      </a:r>
                      <a:r>
                        <a:rPr kumimoji="1" lang="en-US" altLang="ja-JP" sz="1100" kern="100" dirty="0" smtClean="0">
                          <a:effectLst/>
                        </a:rPr>
                        <a:t>00</a:t>
                      </a:r>
                      <a:endParaRPr lang="ja-JP" sz="1100" kern="100" dirty="0">
                        <a:solidFill>
                          <a:schemeClr val="tx1"/>
                        </a:solidFill>
                        <a:effectLst/>
                        <a:latin typeface="UD デジタル 教科書体 NK-B" panose="02020700000000000000" pitchFamily="18" charset="-128"/>
                        <a:ea typeface="UD デジタル 教科書体 NK-B" panose="02020700000000000000" pitchFamily="18" charset="-128"/>
                        <a:cs typeface="Times New Roman"/>
                      </a:endParaRPr>
                    </a:p>
                  </a:txBody>
                  <a:tcPr marL="69536" marR="6953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ja-JP" altLang="en-US" sz="1100" kern="100" dirty="0" smtClean="0">
                          <a:effectLst/>
                          <a:latin typeface="+mj-ea"/>
                          <a:ea typeface="+mj-ea"/>
                        </a:rPr>
                        <a:t>小学</a:t>
                      </a:r>
                      <a:r>
                        <a:rPr lang="en-US" altLang="ja-JP" sz="1100" kern="100" dirty="0" smtClean="0">
                          <a:effectLst/>
                          <a:latin typeface="+mj-ea"/>
                          <a:ea typeface="+mj-ea"/>
                        </a:rPr>
                        <a:t>3</a:t>
                      </a:r>
                      <a:r>
                        <a:rPr lang="ja-JP" altLang="en-US" sz="1100" kern="100" dirty="0" smtClean="0">
                          <a:effectLst/>
                          <a:latin typeface="+mj-ea"/>
                          <a:ea typeface="+mj-ea"/>
                        </a:rPr>
                        <a:t>年～中学生　　</a:t>
                      </a:r>
                      <a:r>
                        <a:rPr lang="en-US" altLang="ja-JP" sz="1100" kern="100" dirty="0" smtClean="0">
                          <a:effectLst/>
                          <a:latin typeface="+mj-ea"/>
                          <a:ea typeface="+mj-ea"/>
                        </a:rPr>
                        <a:t>20</a:t>
                      </a:r>
                      <a:r>
                        <a:rPr lang="ja-JP" altLang="en-US" sz="1100" kern="100" dirty="0" smtClean="0">
                          <a:effectLst/>
                          <a:latin typeface="+mj-ea"/>
                          <a:ea typeface="+mj-ea"/>
                        </a:rPr>
                        <a:t>人</a:t>
                      </a:r>
                      <a:endParaRPr lang="ja-JP" sz="1100" kern="100" dirty="0">
                        <a:effectLst/>
                        <a:latin typeface="+mj-ea"/>
                        <a:ea typeface="+mj-ea"/>
                        <a:cs typeface="Times New Roman"/>
                      </a:endParaRPr>
                    </a:p>
                  </a:txBody>
                  <a:tcPr marL="69536" marR="69536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100" u="none" strike="noStrike" kern="100" cap="none" spc="0" normalizeH="0" baseline="0" noProof="0" dirty="0" smtClean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3,500</a:t>
                      </a:r>
                      <a:r>
                        <a:rPr kumimoji="1" lang="ja-JP" altLang="en-US" sz="1100" u="none" strike="noStrike" kern="100" cap="none" spc="0" normalizeH="0" baseline="0" noProof="0" dirty="0" smtClean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円</a:t>
                      </a:r>
                      <a:endParaRPr kumimoji="1" lang="en-US" altLang="ja-JP" sz="1100" u="none" strike="noStrike" kern="100" cap="none" spc="0" normalizeH="0" baseline="0" noProof="0" dirty="0" smtClean="0">
                        <a:ln>
                          <a:noFill/>
                        </a:ln>
                        <a:effectLst/>
                        <a:uLnTx/>
                        <a:uFillTx/>
                        <a:latin typeface="UD デジタル 教科書体 NK-B" panose="02020700000000000000" pitchFamily="18" charset="-128"/>
                        <a:ea typeface="UD デジタル 教科書体 NK-B" panose="02020700000000000000" pitchFamily="18" charset="-128"/>
                      </a:endParaRPr>
                    </a:p>
                  </a:txBody>
                  <a:tcPr marL="69536" marR="69536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ja-JP" altLang="en-US" sz="1100" kern="100" dirty="0" smtClean="0">
                          <a:effectLst/>
                          <a:latin typeface="+mj-lt"/>
                        </a:rPr>
                        <a:t>発明作品は</a:t>
                      </a:r>
                      <a:r>
                        <a:rPr lang="en-US" altLang="ja-JP" sz="1100" kern="100" dirty="0" smtClean="0">
                          <a:effectLst/>
                          <a:latin typeface="+mj-lt"/>
                        </a:rPr>
                        <a:t>10</a:t>
                      </a:r>
                      <a:r>
                        <a:rPr lang="ja-JP" altLang="en-US" sz="1100" kern="100" dirty="0" smtClean="0">
                          <a:effectLst/>
                          <a:latin typeface="+mj-lt"/>
                        </a:rPr>
                        <a:t>月に開催される創意くふう展覧会に出展します。</a:t>
                      </a:r>
                      <a:endParaRPr lang="ja-JP" sz="1100" kern="100" dirty="0">
                        <a:effectLst/>
                        <a:latin typeface="+mj-lt"/>
                        <a:ea typeface="UD デジタル 教科書体 NK-B" panose="02020700000000000000" pitchFamily="18" charset="-128"/>
                        <a:cs typeface="Times New Roman"/>
                      </a:endParaRPr>
                    </a:p>
                  </a:txBody>
                  <a:tcPr marL="69536" marR="69536" marT="0" marB="0" anchor="ctr"/>
                </a:tc>
                <a:extLst>
                  <a:ext uri="{0D108BD9-81ED-4DB2-BD59-A6C34878D82A}">
                    <a16:rowId xmlns:a16="http://schemas.microsoft.com/office/drawing/2014/main" val="1444178908"/>
                  </a:ext>
                </a:extLst>
              </a:tr>
              <a:tr h="540000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sz="1100" kern="100" dirty="0" smtClean="0">
                          <a:effectLst/>
                        </a:rPr>
                        <a:t>卓球</a:t>
                      </a:r>
                      <a:r>
                        <a:rPr lang="ja-JP" sz="1100" kern="100" dirty="0">
                          <a:effectLst/>
                        </a:rPr>
                        <a:t>クラブ</a:t>
                      </a:r>
                      <a:endParaRPr lang="ja-JP" sz="1100" kern="100" dirty="0">
                        <a:effectLst/>
                        <a:latin typeface="UD デジタル 教科書体 NK-B" panose="02020700000000000000" pitchFamily="18" charset="-128"/>
                        <a:ea typeface="UD デジタル 教科書体 NK-B" panose="02020700000000000000" pitchFamily="18" charset="-128"/>
                        <a:cs typeface="Times New Roman"/>
                      </a:endParaRPr>
                    </a:p>
                  </a:txBody>
                  <a:tcPr marL="69536" marR="6953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ja-JP" sz="1100" kern="100" dirty="0">
                          <a:effectLst/>
                        </a:rPr>
                        <a:t>毎月第</a:t>
                      </a:r>
                      <a:r>
                        <a:rPr lang="en-US" sz="1100" kern="100" dirty="0" smtClean="0">
                          <a:effectLst/>
                        </a:rPr>
                        <a:t>1</a:t>
                      </a:r>
                      <a:r>
                        <a:rPr lang="ja-JP" sz="1100" kern="100" dirty="0" smtClean="0">
                          <a:effectLst/>
                        </a:rPr>
                        <a:t>日曜日</a:t>
                      </a:r>
                      <a:endParaRPr lang="ja-JP" sz="1100" kern="100" dirty="0">
                        <a:effectLst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100" kern="100" dirty="0">
                          <a:effectLst/>
                        </a:rPr>
                        <a:t>9</a:t>
                      </a:r>
                      <a:r>
                        <a:rPr lang="ja-JP" sz="1100" kern="100" dirty="0">
                          <a:effectLst/>
                        </a:rPr>
                        <a:t>：</a:t>
                      </a:r>
                      <a:r>
                        <a:rPr lang="en-US" sz="1100" kern="100" dirty="0">
                          <a:effectLst/>
                        </a:rPr>
                        <a:t>30</a:t>
                      </a:r>
                      <a:r>
                        <a:rPr lang="ja-JP" sz="1100" kern="100" dirty="0">
                          <a:effectLst/>
                        </a:rPr>
                        <a:t>～</a:t>
                      </a:r>
                      <a:r>
                        <a:rPr lang="en-US" sz="1100" kern="100" dirty="0">
                          <a:effectLst/>
                        </a:rPr>
                        <a:t>11</a:t>
                      </a:r>
                      <a:r>
                        <a:rPr lang="ja-JP" sz="1100" kern="100" dirty="0">
                          <a:effectLst/>
                        </a:rPr>
                        <a:t>：</a:t>
                      </a:r>
                      <a:r>
                        <a:rPr lang="en-US" sz="1100" kern="100" dirty="0">
                          <a:effectLst/>
                        </a:rPr>
                        <a:t>30</a:t>
                      </a:r>
                      <a:endParaRPr lang="ja-JP" sz="1100" kern="100" dirty="0">
                        <a:effectLst/>
                        <a:latin typeface="UD デジタル 教科書体 NK-B" panose="02020700000000000000" pitchFamily="18" charset="-128"/>
                        <a:ea typeface="UD デジタル 教科書体 NK-B" panose="02020700000000000000" pitchFamily="18" charset="-128"/>
                        <a:cs typeface="Times New Roman"/>
                      </a:endParaRPr>
                    </a:p>
                  </a:txBody>
                  <a:tcPr marL="69536" marR="6953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ja-JP" sz="1100" kern="100" dirty="0" smtClean="0">
                          <a:effectLst/>
                          <a:latin typeface="+mj-ea"/>
                          <a:ea typeface="+mj-ea"/>
                        </a:rPr>
                        <a:t>小学</a:t>
                      </a:r>
                      <a:r>
                        <a:rPr lang="ja-JP" altLang="en-US" sz="1100" kern="100" dirty="0" smtClean="0">
                          <a:effectLst/>
                          <a:latin typeface="+mj-ea"/>
                          <a:ea typeface="+mj-ea"/>
                        </a:rPr>
                        <a:t>１～</a:t>
                      </a:r>
                      <a:r>
                        <a:rPr lang="en-US" altLang="ja-JP" sz="1100" kern="100" dirty="0" smtClean="0">
                          <a:effectLst/>
                          <a:latin typeface="+mj-ea"/>
                          <a:ea typeface="+mj-ea"/>
                        </a:rPr>
                        <a:t>3</a:t>
                      </a:r>
                      <a:r>
                        <a:rPr lang="ja-JP" altLang="en-US" sz="1100" kern="100" dirty="0" smtClean="0">
                          <a:effectLst/>
                          <a:latin typeface="+mj-ea"/>
                          <a:ea typeface="+mj-ea"/>
                        </a:rPr>
                        <a:t>年生</a:t>
                      </a:r>
                      <a:endParaRPr lang="en-US" altLang="ja-JP" sz="1100" kern="100" dirty="0" smtClean="0">
                        <a:effectLst/>
                        <a:latin typeface="+mj-ea"/>
                        <a:ea typeface="+mj-ea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altLang="ja-JP" sz="1100" kern="100" dirty="0" smtClean="0">
                          <a:effectLst/>
                          <a:latin typeface="+mj-ea"/>
                          <a:ea typeface="+mj-ea"/>
                        </a:rPr>
                        <a:t>16</a:t>
                      </a:r>
                      <a:r>
                        <a:rPr lang="ja-JP" altLang="en-US" sz="1100" kern="100" dirty="0" smtClean="0">
                          <a:effectLst/>
                          <a:latin typeface="+mj-ea"/>
                          <a:ea typeface="+mj-ea"/>
                        </a:rPr>
                        <a:t>人</a:t>
                      </a:r>
                      <a:endParaRPr lang="ja-JP" sz="1100" kern="100" dirty="0">
                        <a:effectLst/>
                        <a:latin typeface="+mj-ea"/>
                        <a:ea typeface="+mj-ea"/>
                        <a:cs typeface="Times New Roman"/>
                      </a:endParaRPr>
                    </a:p>
                  </a:txBody>
                  <a:tcPr marL="69536" marR="6953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ja-JP" sz="1100" kern="100" dirty="0" smtClean="0">
                          <a:effectLst/>
                        </a:rPr>
                        <a:t>3</a:t>
                      </a:r>
                      <a:r>
                        <a:rPr lang="en-US" sz="1100" kern="100" dirty="0" smtClean="0">
                          <a:effectLst/>
                        </a:rPr>
                        <a:t>,000</a:t>
                      </a:r>
                      <a:r>
                        <a:rPr lang="ja-JP" sz="1100" kern="100" dirty="0">
                          <a:effectLst/>
                        </a:rPr>
                        <a:t>円</a:t>
                      </a:r>
                      <a:endParaRPr lang="ja-JP" sz="1100" kern="100" dirty="0">
                        <a:effectLst/>
                        <a:latin typeface="UD デジタル 教科書体 NK-B" panose="02020700000000000000" pitchFamily="18" charset="-128"/>
                        <a:ea typeface="UD デジタル 教科書体 NK-B" panose="02020700000000000000" pitchFamily="18" charset="-128"/>
                        <a:cs typeface="Times New Roman"/>
                      </a:endParaRPr>
                    </a:p>
                  </a:txBody>
                  <a:tcPr marL="69536" marR="69536" marT="0" marB="0" anchor="ctr"/>
                </a:tc>
                <a:tc rowSpan="2"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ja-JP" altLang="en-US" sz="1100" kern="100" dirty="0" smtClean="0">
                          <a:effectLst/>
                          <a:latin typeface="+mj-lt"/>
                        </a:rPr>
                        <a:t>卓球ラケット・シューズ（上履き可）をご用意ください。</a:t>
                      </a:r>
                      <a:endParaRPr lang="ja-JP" sz="1100" kern="100" dirty="0">
                        <a:effectLst/>
                        <a:latin typeface="+mj-lt"/>
                        <a:ea typeface="UD デジタル 教科書体 NK-B" panose="02020700000000000000" pitchFamily="18" charset="-128"/>
                        <a:cs typeface="Times New Roman"/>
                      </a:endParaRPr>
                    </a:p>
                  </a:txBody>
                  <a:tcPr marL="69536" marR="69536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0000"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ja-JP" sz="1100" kern="100" dirty="0">
                        <a:effectLst/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ja-JP" altLang="ja-JP" sz="1100" kern="100" dirty="0" smtClean="0">
                          <a:effectLst/>
                        </a:rPr>
                        <a:t>毎月第</a:t>
                      </a:r>
                      <a:r>
                        <a:rPr lang="en-US" altLang="ja-JP" sz="1100" kern="100" dirty="0" smtClean="0">
                          <a:effectLst/>
                        </a:rPr>
                        <a:t>3</a:t>
                      </a:r>
                      <a:r>
                        <a:rPr lang="ja-JP" altLang="ja-JP" sz="1100" kern="100" dirty="0" smtClean="0">
                          <a:effectLst/>
                        </a:rPr>
                        <a:t>日曜日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altLang="ja-JP" sz="1100" kern="100" dirty="0" smtClean="0">
                          <a:effectLst/>
                        </a:rPr>
                        <a:t>9</a:t>
                      </a:r>
                      <a:r>
                        <a:rPr lang="ja-JP" altLang="ja-JP" sz="1100" kern="100" dirty="0" smtClean="0">
                          <a:effectLst/>
                        </a:rPr>
                        <a:t>：</a:t>
                      </a:r>
                      <a:r>
                        <a:rPr lang="en-US" altLang="ja-JP" sz="1100" kern="100" dirty="0" smtClean="0">
                          <a:effectLst/>
                        </a:rPr>
                        <a:t>30</a:t>
                      </a:r>
                      <a:r>
                        <a:rPr lang="ja-JP" altLang="ja-JP" sz="1100" kern="100" dirty="0" smtClean="0">
                          <a:effectLst/>
                        </a:rPr>
                        <a:t>～</a:t>
                      </a:r>
                      <a:r>
                        <a:rPr lang="en-US" altLang="ja-JP" sz="1100" kern="100" dirty="0" smtClean="0">
                          <a:effectLst/>
                        </a:rPr>
                        <a:t>11</a:t>
                      </a:r>
                      <a:r>
                        <a:rPr lang="ja-JP" altLang="ja-JP" sz="1100" kern="100" dirty="0" smtClean="0">
                          <a:effectLst/>
                        </a:rPr>
                        <a:t>：</a:t>
                      </a:r>
                      <a:r>
                        <a:rPr lang="en-US" altLang="ja-JP" sz="1100" kern="100" dirty="0" smtClean="0">
                          <a:effectLst/>
                        </a:rPr>
                        <a:t>30</a:t>
                      </a:r>
                      <a:endParaRPr lang="ja-JP" altLang="ja-JP" sz="1100" kern="100" dirty="0" smtClean="0">
                        <a:effectLst/>
                        <a:latin typeface="UD デジタル 教科書体 NK-B" panose="02020700000000000000" pitchFamily="18" charset="-128"/>
                        <a:ea typeface="UD デジタル 教科書体 NK-B" panose="02020700000000000000" pitchFamily="18" charset="-128"/>
                        <a:cs typeface="Times New Roman"/>
                      </a:endParaRPr>
                    </a:p>
                  </a:txBody>
                  <a:tcPr marL="69536" marR="6953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ja-JP" altLang="ja-JP" sz="1100" kern="100" dirty="0" smtClean="0">
                          <a:effectLst/>
                          <a:latin typeface="+mj-ea"/>
                          <a:ea typeface="+mj-ea"/>
                        </a:rPr>
                        <a:t>小学</a:t>
                      </a:r>
                      <a:r>
                        <a:rPr lang="en-US" altLang="ja-JP" sz="1100" kern="100" dirty="0" smtClean="0">
                          <a:effectLst/>
                          <a:latin typeface="+mj-ea"/>
                          <a:ea typeface="+mj-ea"/>
                        </a:rPr>
                        <a:t>4</a:t>
                      </a:r>
                      <a:r>
                        <a:rPr lang="ja-JP" altLang="en-US" sz="1100" kern="100" dirty="0" smtClean="0">
                          <a:effectLst/>
                          <a:latin typeface="+mj-ea"/>
                          <a:ea typeface="+mj-ea"/>
                        </a:rPr>
                        <a:t>～</a:t>
                      </a:r>
                      <a:r>
                        <a:rPr lang="en-US" altLang="ja-JP" sz="1100" kern="100" dirty="0" smtClean="0">
                          <a:effectLst/>
                          <a:latin typeface="+mj-ea"/>
                          <a:ea typeface="+mj-ea"/>
                        </a:rPr>
                        <a:t>6</a:t>
                      </a:r>
                      <a:r>
                        <a:rPr lang="ja-JP" altLang="en-US" sz="1100" kern="100" dirty="0" smtClean="0">
                          <a:effectLst/>
                          <a:latin typeface="+mj-ea"/>
                          <a:ea typeface="+mj-ea"/>
                        </a:rPr>
                        <a:t>年生　</a:t>
                      </a:r>
                      <a:endParaRPr lang="en-US" altLang="ja-JP" sz="1100" kern="100" dirty="0" smtClean="0">
                        <a:effectLst/>
                        <a:latin typeface="+mj-ea"/>
                        <a:ea typeface="+mj-ea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altLang="ja-JP" sz="1100" kern="100" dirty="0" smtClean="0">
                          <a:effectLst/>
                          <a:latin typeface="+mj-ea"/>
                          <a:ea typeface="+mj-ea"/>
                        </a:rPr>
                        <a:t>16</a:t>
                      </a:r>
                      <a:r>
                        <a:rPr lang="ja-JP" altLang="en-US" sz="1100" kern="100" dirty="0" smtClean="0">
                          <a:effectLst/>
                          <a:latin typeface="+mj-ea"/>
                          <a:ea typeface="+mj-ea"/>
                        </a:rPr>
                        <a:t>人</a:t>
                      </a:r>
                      <a:endParaRPr lang="ja-JP" altLang="ja-JP" sz="1100" kern="100" dirty="0">
                        <a:effectLst/>
                        <a:latin typeface="+mj-ea"/>
                        <a:ea typeface="+mj-ea"/>
                        <a:cs typeface="Times New Roman"/>
                      </a:endParaRPr>
                    </a:p>
                  </a:txBody>
                  <a:tcPr marL="69536" marR="6953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ja-JP" sz="1100" kern="100" dirty="0" smtClean="0">
                          <a:effectLst/>
                        </a:rPr>
                        <a:t>3,000</a:t>
                      </a:r>
                      <a:r>
                        <a:rPr lang="ja-JP" altLang="en-US" sz="1100" kern="100" dirty="0" smtClean="0">
                          <a:effectLst/>
                        </a:rPr>
                        <a:t>円</a:t>
                      </a:r>
                      <a:endParaRPr lang="ja-JP" sz="1100" kern="100" dirty="0">
                        <a:effectLst/>
                        <a:latin typeface="UD デジタル 教科書体 NK-B" panose="02020700000000000000" pitchFamily="18" charset="-128"/>
                        <a:ea typeface="UD デジタル 教科書体 NK-B" panose="02020700000000000000" pitchFamily="18" charset="-128"/>
                        <a:cs typeface="Times New Roman"/>
                      </a:endParaRPr>
                    </a:p>
                  </a:txBody>
                  <a:tcPr marL="69536" marR="69536" marT="0" marB="0" anchor="ctr"/>
                </a:tc>
                <a:tc vMerge="1"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ja-JP" sz="1100" kern="100" dirty="0">
                        <a:effectLst/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sz="1100" kern="100" dirty="0" smtClean="0">
                          <a:effectLst/>
                        </a:rPr>
                        <a:t>映像</a:t>
                      </a:r>
                      <a:r>
                        <a:rPr lang="ja-JP" sz="1100" kern="100" dirty="0">
                          <a:effectLst/>
                        </a:rPr>
                        <a:t>制作クラブ</a:t>
                      </a:r>
                      <a:endParaRPr lang="ja-JP" sz="1100" kern="100" dirty="0">
                        <a:effectLst/>
                        <a:latin typeface="UD デジタル 教科書体 NK-B" panose="02020700000000000000" pitchFamily="18" charset="-128"/>
                        <a:ea typeface="UD デジタル 教科書体 NK-B" panose="02020700000000000000" pitchFamily="18" charset="-128"/>
                        <a:cs typeface="Times New Roman"/>
                      </a:endParaRPr>
                    </a:p>
                  </a:txBody>
                  <a:tcPr marL="69536" marR="6953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ja-JP" sz="1100" kern="100" dirty="0">
                          <a:effectLst/>
                        </a:rPr>
                        <a:t>毎月第</a:t>
                      </a:r>
                      <a:r>
                        <a:rPr lang="en-US" sz="1100" kern="100" dirty="0">
                          <a:effectLst/>
                        </a:rPr>
                        <a:t>3</a:t>
                      </a:r>
                      <a:r>
                        <a:rPr lang="ja-JP" sz="1100" kern="100" dirty="0">
                          <a:effectLst/>
                        </a:rPr>
                        <a:t>日曜日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100" kern="100" dirty="0">
                          <a:effectLst/>
                        </a:rPr>
                        <a:t>9</a:t>
                      </a:r>
                      <a:r>
                        <a:rPr lang="ja-JP" sz="1100" kern="100" dirty="0">
                          <a:effectLst/>
                        </a:rPr>
                        <a:t>：</a:t>
                      </a:r>
                      <a:r>
                        <a:rPr lang="en-US" sz="1100" kern="100" dirty="0">
                          <a:effectLst/>
                        </a:rPr>
                        <a:t>30</a:t>
                      </a:r>
                      <a:r>
                        <a:rPr lang="ja-JP" sz="1100" kern="100" dirty="0">
                          <a:effectLst/>
                        </a:rPr>
                        <a:t>～</a:t>
                      </a:r>
                      <a:r>
                        <a:rPr lang="en-US" sz="1100" kern="100" dirty="0">
                          <a:effectLst/>
                        </a:rPr>
                        <a:t>11</a:t>
                      </a:r>
                      <a:r>
                        <a:rPr lang="ja-JP" sz="1100" kern="100" dirty="0">
                          <a:effectLst/>
                        </a:rPr>
                        <a:t>：</a:t>
                      </a:r>
                      <a:r>
                        <a:rPr lang="en-US" sz="1100" kern="100" dirty="0">
                          <a:effectLst/>
                        </a:rPr>
                        <a:t>30</a:t>
                      </a:r>
                      <a:endParaRPr lang="ja-JP" sz="1100" kern="100" dirty="0">
                        <a:effectLst/>
                        <a:latin typeface="UD デジタル 教科書体 NK-B" panose="02020700000000000000" pitchFamily="18" charset="-128"/>
                        <a:ea typeface="UD デジタル 教科書体 NK-B" panose="02020700000000000000" pitchFamily="18" charset="-128"/>
                        <a:cs typeface="Times New Roman"/>
                      </a:endParaRPr>
                    </a:p>
                  </a:txBody>
                  <a:tcPr marL="69536" marR="6953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ja-JP" sz="1100" kern="100" dirty="0">
                          <a:effectLst/>
                          <a:latin typeface="+mj-ea"/>
                          <a:ea typeface="+mj-ea"/>
                        </a:rPr>
                        <a:t>小・中学生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100" kern="100" dirty="0" smtClean="0">
                          <a:effectLst/>
                          <a:latin typeface="+mj-ea"/>
                          <a:ea typeface="+mj-ea"/>
                        </a:rPr>
                        <a:t>10</a:t>
                      </a:r>
                      <a:r>
                        <a:rPr lang="ja-JP" sz="1100" kern="100" dirty="0" smtClean="0">
                          <a:effectLst/>
                          <a:latin typeface="+mj-ea"/>
                          <a:ea typeface="+mj-ea"/>
                        </a:rPr>
                        <a:t>人</a:t>
                      </a:r>
                      <a:endParaRPr lang="ja-JP" sz="1100" kern="100" dirty="0">
                        <a:effectLst/>
                        <a:latin typeface="+mj-ea"/>
                        <a:ea typeface="+mj-ea"/>
                        <a:cs typeface="Times New Roman"/>
                      </a:endParaRPr>
                    </a:p>
                  </a:txBody>
                  <a:tcPr marL="69536" marR="6953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US" sz="1100" kern="100" dirty="0" smtClean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ja-JP" sz="1100" kern="100" dirty="0" smtClean="0">
                          <a:effectLst/>
                        </a:rPr>
                        <a:t>3</a:t>
                      </a:r>
                      <a:r>
                        <a:rPr lang="en-US" sz="1100" kern="100" dirty="0" smtClean="0">
                          <a:effectLst/>
                        </a:rPr>
                        <a:t>,</a:t>
                      </a:r>
                      <a:r>
                        <a:rPr lang="en-US" altLang="ja-JP" sz="1100" kern="100" dirty="0" smtClean="0">
                          <a:effectLst/>
                        </a:rPr>
                        <a:t>5</a:t>
                      </a:r>
                      <a:r>
                        <a:rPr lang="en-US" sz="1100" kern="100" dirty="0" smtClean="0">
                          <a:effectLst/>
                        </a:rPr>
                        <a:t>00</a:t>
                      </a:r>
                      <a:r>
                        <a:rPr lang="ja-JP" sz="1100" kern="100" dirty="0">
                          <a:effectLst/>
                        </a:rPr>
                        <a:t>円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 dirty="0">
                          <a:effectLst/>
                        </a:rPr>
                        <a:t> </a:t>
                      </a:r>
                      <a:endParaRPr lang="ja-JP" sz="1100" kern="100" dirty="0">
                        <a:effectLst/>
                        <a:latin typeface="UD デジタル 教科書体 NK-B" panose="02020700000000000000" pitchFamily="18" charset="-128"/>
                        <a:ea typeface="UD デジタル 教科書体 NK-B" panose="02020700000000000000" pitchFamily="18" charset="-128"/>
                        <a:cs typeface="Times New Roman"/>
                      </a:endParaRPr>
                    </a:p>
                  </a:txBody>
                  <a:tcPr marL="69536" marR="69536" marT="0" marB="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ja-JP" altLang="en-US" sz="1100" kern="100" dirty="0" smtClean="0">
                          <a:effectLst/>
                          <a:latin typeface="+mj-lt"/>
                        </a:rPr>
                        <a:t>撮影、編集、発表などの映像制作を行います。</a:t>
                      </a:r>
                      <a:endParaRPr lang="ja-JP" sz="1100" kern="100" dirty="0">
                        <a:effectLst/>
                        <a:latin typeface="+mj-lt"/>
                        <a:ea typeface="UD デジタル 教科書体 NK-B" panose="02020700000000000000" pitchFamily="18" charset="-128"/>
                        <a:cs typeface="Times New Roman"/>
                      </a:endParaRPr>
                    </a:p>
                  </a:txBody>
                  <a:tcPr marL="69536" marR="69536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sz="1100" kern="100" dirty="0" smtClean="0">
                          <a:effectLst/>
                        </a:rPr>
                        <a:t>パソコンクラブ</a:t>
                      </a:r>
                      <a:endParaRPr lang="ja-JP" sz="1100" kern="100" dirty="0">
                        <a:effectLst/>
                        <a:latin typeface="UD デジタル 教科書体 NK-B" panose="02020700000000000000" pitchFamily="18" charset="-128"/>
                        <a:ea typeface="UD デジタル 教科書体 NK-B" panose="02020700000000000000" pitchFamily="18" charset="-128"/>
                        <a:cs typeface="Times New Roman"/>
                      </a:endParaRPr>
                    </a:p>
                  </a:txBody>
                  <a:tcPr marL="69536" marR="6953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ja-JP" sz="1100" kern="100" dirty="0">
                          <a:effectLst/>
                        </a:rPr>
                        <a:t>毎月第</a:t>
                      </a:r>
                      <a:r>
                        <a:rPr lang="en-US" sz="1100" kern="100" dirty="0">
                          <a:effectLst/>
                        </a:rPr>
                        <a:t>4</a:t>
                      </a:r>
                      <a:r>
                        <a:rPr lang="ja-JP" sz="1100" kern="100" dirty="0">
                          <a:effectLst/>
                        </a:rPr>
                        <a:t>日曜日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100" kern="100" dirty="0">
                          <a:effectLst/>
                        </a:rPr>
                        <a:t>9</a:t>
                      </a:r>
                      <a:r>
                        <a:rPr lang="ja-JP" sz="1100" kern="100" dirty="0">
                          <a:effectLst/>
                        </a:rPr>
                        <a:t>：</a:t>
                      </a:r>
                      <a:r>
                        <a:rPr lang="en-US" sz="1100" kern="100" dirty="0">
                          <a:effectLst/>
                        </a:rPr>
                        <a:t>30</a:t>
                      </a:r>
                      <a:r>
                        <a:rPr lang="ja-JP" sz="1100" kern="100" dirty="0">
                          <a:effectLst/>
                        </a:rPr>
                        <a:t>～</a:t>
                      </a:r>
                      <a:r>
                        <a:rPr lang="en-US" sz="1100" kern="100" dirty="0">
                          <a:effectLst/>
                        </a:rPr>
                        <a:t>11</a:t>
                      </a:r>
                      <a:r>
                        <a:rPr lang="ja-JP" sz="1100" kern="100" dirty="0">
                          <a:effectLst/>
                        </a:rPr>
                        <a:t>：</a:t>
                      </a:r>
                      <a:r>
                        <a:rPr lang="en-US" sz="1100" kern="100" dirty="0">
                          <a:effectLst/>
                        </a:rPr>
                        <a:t>30</a:t>
                      </a:r>
                      <a:endParaRPr lang="ja-JP" sz="1100" kern="100" dirty="0">
                        <a:effectLst/>
                        <a:latin typeface="UD デジタル 教科書体 NK-B" panose="02020700000000000000" pitchFamily="18" charset="-128"/>
                        <a:ea typeface="UD デジタル 教科書体 NK-B" panose="02020700000000000000" pitchFamily="18" charset="-128"/>
                        <a:cs typeface="Times New Roman"/>
                      </a:endParaRPr>
                    </a:p>
                  </a:txBody>
                  <a:tcPr marL="69536" marR="6953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ja-JP" sz="1100" kern="100" dirty="0">
                          <a:effectLst/>
                          <a:latin typeface="+mj-ea"/>
                          <a:ea typeface="+mj-ea"/>
                        </a:rPr>
                        <a:t>小学生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100" kern="100" dirty="0">
                          <a:effectLst/>
                          <a:latin typeface="+mj-ea"/>
                          <a:ea typeface="+mj-ea"/>
                        </a:rPr>
                        <a:t>10</a:t>
                      </a:r>
                      <a:r>
                        <a:rPr lang="ja-JP" sz="1100" kern="100" dirty="0">
                          <a:effectLst/>
                          <a:latin typeface="+mj-ea"/>
                          <a:ea typeface="+mj-ea"/>
                        </a:rPr>
                        <a:t>人</a:t>
                      </a:r>
                      <a:endParaRPr lang="ja-JP" sz="1100" kern="100" dirty="0">
                        <a:effectLst/>
                        <a:latin typeface="+mj-ea"/>
                        <a:ea typeface="+mj-ea"/>
                        <a:cs typeface="Times New Roman"/>
                      </a:endParaRPr>
                    </a:p>
                  </a:txBody>
                  <a:tcPr marL="69536" marR="6953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US" sz="1100" kern="100" dirty="0" smtClean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 dirty="0" smtClean="0">
                          <a:effectLst/>
                        </a:rPr>
                        <a:t>3,</a:t>
                      </a:r>
                      <a:r>
                        <a:rPr lang="en-US" altLang="ja-JP" sz="1100" kern="100" dirty="0" smtClean="0">
                          <a:effectLst/>
                        </a:rPr>
                        <a:t>5</a:t>
                      </a:r>
                      <a:r>
                        <a:rPr lang="en-US" sz="1100" kern="100" dirty="0" smtClean="0">
                          <a:effectLst/>
                        </a:rPr>
                        <a:t>00</a:t>
                      </a:r>
                      <a:r>
                        <a:rPr lang="ja-JP" sz="1100" kern="100" dirty="0">
                          <a:effectLst/>
                        </a:rPr>
                        <a:t>円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100" dirty="0">
                          <a:effectLst/>
                        </a:rPr>
                        <a:t> </a:t>
                      </a:r>
                      <a:endParaRPr lang="ja-JP" sz="1100" kern="100" dirty="0">
                        <a:effectLst/>
                        <a:latin typeface="UD デジタル 教科書体 NK-B" panose="02020700000000000000" pitchFamily="18" charset="-128"/>
                        <a:ea typeface="UD デジタル 教科書体 NK-B" panose="02020700000000000000" pitchFamily="18" charset="-128"/>
                        <a:cs typeface="Times New Roman"/>
                      </a:endParaRPr>
                    </a:p>
                  </a:txBody>
                  <a:tcPr marL="69536" marR="69536" marT="0" marB="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ja-JP" sz="1100" kern="100" dirty="0">
                          <a:effectLst/>
                          <a:latin typeface="+mj-lt"/>
                        </a:rPr>
                        <a:t>エクセルや</a:t>
                      </a:r>
                      <a:r>
                        <a:rPr lang="ja-JP" sz="1100" kern="100" dirty="0" smtClean="0">
                          <a:effectLst/>
                          <a:latin typeface="+mj-lt"/>
                        </a:rPr>
                        <a:t>ワード</a:t>
                      </a:r>
                      <a:r>
                        <a:rPr lang="ja-JP" altLang="en-US" sz="1100" kern="100" dirty="0" smtClean="0">
                          <a:effectLst/>
                          <a:latin typeface="+mj-lt"/>
                        </a:rPr>
                        <a:t>・プログラミングなどの</a:t>
                      </a:r>
                      <a:r>
                        <a:rPr lang="ja-JP" sz="1100" kern="100" dirty="0" smtClean="0">
                          <a:effectLst/>
                          <a:latin typeface="+mj-lt"/>
                        </a:rPr>
                        <a:t>技術</a:t>
                      </a:r>
                      <a:r>
                        <a:rPr lang="ja-JP" sz="1100" kern="100" dirty="0">
                          <a:effectLst/>
                          <a:latin typeface="+mj-lt"/>
                        </a:rPr>
                        <a:t>を身に</a:t>
                      </a:r>
                      <a:r>
                        <a:rPr lang="ja-JP" sz="1100" kern="100" dirty="0" smtClean="0">
                          <a:effectLst/>
                          <a:latin typeface="+mj-lt"/>
                        </a:rPr>
                        <a:t>つけま</a:t>
                      </a:r>
                      <a:r>
                        <a:rPr lang="ja-JP" altLang="en-US" sz="1100" kern="100" dirty="0" smtClean="0">
                          <a:effectLst/>
                          <a:latin typeface="+mj-lt"/>
                        </a:rPr>
                        <a:t>す</a:t>
                      </a:r>
                      <a:r>
                        <a:rPr lang="ja-JP" sz="1100" kern="100" dirty="0" smtClean="0">
                          <a:effectLst/>
                          <a:latin typeface="+mj-lt"/>
                        </a:rPr>
                        <a:t>。</a:t>
                      </a:r>
                      <a:endParaRPr lang="ja-JP" sz="1100" kern="100" dirty="0">
                        <a:effectLst/>
                        <a:latin typeface="+mj-lt"/>
                        <a:ea typeface="UD デジタル 教科書体 NK-B" panose="02020700000000000000" pitchFamily="18" charset="-128"/>
                        <a:cs typeface="Times New Roman"/>
                      </a:endParaRPr>
                    </a:p>
                  </a:txBody>
                  <a:tcPr marL="69536" marR="69536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sz="1100" kern="100" dirty="0" smtClean="0">
                          <a:effectLst/>
                        </a:rPr>
                        <a:t>手芸</a:t>
                      </a:r>
                      <a:r>
                        <a:rPr lang="ja-JP" sz="1100" kern="100" dirty="0">
                          <a:effectLst/>
                        </a:rPr>
                        <a:t>クラブ</a:t>
                      </a:r>
                      <a:endParaRPr lang="ja-JP" sz="1100" kern="100" dirty="0">
                        <a:effectLst/>
                        <a:latin typeface="UD デジタル 教科書体 NK-B" panose="02020700000000000000" pitchFamily="18" charset="-128"/>
                        <a:ea typeface="UD デジタル 教科書体 NK-B" panose="02020700000000000000" pitchFamily="18" charset="-128"/>
                        <a:cs typeface="Times New Roman"/>
                      </a:endParaRPr>
                    </a:p>
                  </a:txBody>
                  <a:tcPr marL="69536" marR="6953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ja-JP" sz="1100" kern="100" dirty="0" smtClean="0">
                          <a:effectLst/>
                        </a:rPr>
                        <a:t>毎月第</a:t>
                      </a:r>
                      <a:r>
                        <a:rPr lang="en-US" altLang="ja-JP" sz="1100" kern="100" dirty="0" smtClean="0">
                          <a:effectLst/>
                        </a:rPr>
                        <a:t>4</a:t>
                      </a:r>
                      <a:r>
                        <a:rPr lang="ja-JP" sz="1100" kern="100" dirty="0" smtClean="0">
                          <a:effectLst/>
                        </a:rPr>
                        <a:t>日曜日</a:t>
                      </a:r>
                      <a:endParaRPr lang="ja-JP" sz="1100" kern="100" dirty="0">
                        <a:effectLst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100" kern="100" dirty="0">
                          <a:effectLst/>
                        </a:rPr>
                        <a:t>9</a:t>
                      </a:r>
                      <a:r>
                        <a:rPr lang="ja-JP" sz="1100" kern="100" dirty="0">
                          <a:effectLst/>
                        </a:rPr>
                        <a:t>：</a:t>
                      </a:r>
                      <a:r>
                        <a:rPr lang="en-US" sz="1100" kern="100" dirty="0">
                          <a:effectLst/>
                        </a:rPr>
                        <a:t>30</a:t>
                      </a:r>
                      <a:r>
                        <a:rPr lang="ja-JP" sz="1100" kern="100" dirty="0">
                          <a:effectLst/>
                        </a:rPr>
                        <a:t>～</a:t>
                      </a:r>
                      <a:r>
                        <a:rPr lang="en-US" sz="1100" kern="100" dirty="0">
                          <a:effectLst/>
                        </a:rPr>
                        <a:t>11</a:t>
                      </a:r>
                      <a:r>
                        <a:rPr lang="ja-JP" sz="1100" kern="100" dirty="0">
                          <a:effectLst/>
                        </a:rPr>
                        <a:t>：</a:t>
                      </a:r>
                      <a:r>
                        <a:rPr lang="en-US" sz="1100" kern="100" dirty="0">
                          <a:effectLst/>
                        </a:rPr>
                        <a:t>30</a:t>
                      </a:r>
                      <a:endParaRPr lang="ja-JP" sz="1100" kern="100" dirty="0">
                        <a:effectLst/>
                        <a:latin typeface="UD デジタル 教科書体 NK-B" panose="02020700000000000000" pitchFamily="18" charset="-128"/>
                        <a:ea typeface="UD デジタル 教科書体 NK-B" panose="02020700000000000000" pitchFamily="18" charset="-128"/>
                        <a:cs typeface="Times New Roman"/>
                      </a:endParaRPr>
                    </a:p>
                  </a:txBody>
                  <a:tcPr marL="69536" marR="6953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ja-JP" altLang="ja-JP" sz="1100" kern="100" dirty="0" smtClean="0">
                          <a:effectLst/>
                          <a:latin typeface="+mj-ea"/>
                          <a:ea typeface="+mj-ea"/>
                        </a:rPr>
                        <a:t>小学</a:t>
                      </a:r>
                      <a:r>
                        <a:rPr lang="en-US" altLang="ja-JP" sz="1100" kern="100" dirty="0" smtClean="0">
                          <a:effectLst/>
                          <a:latin typeface="+mj-ea"/>
                          <a:ea typeface="+mj-ea"/>
                        </a:rPr>
                        <a:t>4</a:t>
                      </a:r>
                      <a:r>
                        <a:rPr lang="ja-JP" altLang="en-US" sz="1100" kern="100" dirty="0" smtClean="0">
                          <a:effectLst/>
                          <a:latin typeface="+mj-ea"/>
                          <a:ea typeface="+mj-ea"/>
                        </a:rPr>
                        <a:t>～</a:t>
                      </a:r>
                      <a:r>
                        <a:rPr lang="en-US" altLang="ja-JP" sz="1100" kern="100" dirty="0" smtClean="0">
                          <a:effectLst/>
                          <a:latin typeface="+mj-ea"/>
                          <a:ea typeface="+mj-ea"/>
                        </a:rPr>
                        <a:t>6</a:t>
                      </a:r>
                      <a:r>
                        <a:rPr lang="ja-JP" altLang="en-US" sz="1100" kern="100" dirty="0" smtClean="0">
                          <a:effectLst/>
                          <a:latin typeface="+mj-ea"/>
                          <a:ea typeface="+mj-ea"/>
                        </a:rPr>
                        <a:t>年生</a:t>
                      </a:r>
                      <a:endParaRPr lang="en-US" altLang="ja-JP" sz="1100" kern="100" dirty="0" smtClean="0">
                        <a:effectLst/>
                        <a:latin typeface="+mj-ea"/>
                        <a:ea typeface="+mj-ea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kumimoji="1" lang="en-US" altLang="ja-JP" sz="1100" kern="100" dirty="0" smtClean="0">
                          <a:solidFill>
                            <a:schemeClr val="dk1"/>
                          </a:solidFill>
                          <a:effectLst/>
                          <a:latin typeface="+mj-ea"/>
                          <a:ea typeface="+mn-ea"/>
                          <a:cs typeface="+mn-cs"/>
                        </a:rPr>
                        <a:t>20</a:t>
                      </a:r>
                      <a:r>
                        <a:rPr kumimoji="1" lang="ja-JP" altLang="en-US" sz="1100" kern="100" dirty="0" smtClean="0">
                          <a:solidFill>
                            <a:schemeClr val="dk1"/>
                          </a:solidFill>
                          <a:effectLst/>
                          <a:latin typeface="+mj-ea"/>
                          <a:ea typeface="+mn-ea"/>
                          <a:cs typeface="+mn-cs"/>
                        </a:rPr>
                        <a:t>人</a:t>
                      </a:r>
                      <a:endParaRPr kumimoji="1" lang="ja-JP" altLang="ja-JP" sz="1100" kern="100" dirty="0">
                        <a:solidFill>
                          <a:schemeClr val="dk1"/>
                        </a:solidFill>
                        <a:effectLst/>
                        <a:latin typeface="+mj-ea"/>
                        <a:ea typeface="+mn-ea"/>
                        <a:cs typeface="Times New Roman"/>
                      </a:endParaRPr>
                    </a:p>
                  </a:txBody>
                  <a:tcPr marL="69536" marR="6953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altLang="ja-JP" sz="1100" kern="100" dirty="0" smtClean="0">
                          <a:effectLst/>
                        </a:rPr>
                        <a:t>3</a:t>
                      </a:r>
                      <a:r>
                        <a:rPr lang="en-US" sz="1100" kern="100" dirty="0" smtClean="0">
                          <a:effectLst/>
                        </a:rPr>
                        <a:t>,000</a:t>
                      </a:r>
                      <a:r>
                        <a:rPr lang="ja-JP" sz="1100" kern="100" dirty="0">
                          <a:effectLst/>
                        </a:rPr>
                        <a:t>円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ja-JP" sz="1100" kern="100" dirty="0" smtClean="0">
                          <a:effectLst/>
                        </a:rPr>
                        <a:t>別途</a:t>
                      </a:r>
                      <a:r>
                        <a:rPr lang="ja-JP" sz="1100" kern="100" dirty="0">
                          <a:effectLst/>
                        </a:rPr>
                        <a:t>材料費</a:t>
                      </a:r>
                      <a:endParaRPr lang="ja-JP" sz="1100" kern="100" dirty="0">
                        <a:effectLst/>
                        <a:latin typeface="UD デジタル 教科書体 NK-B" panose="02020700000000000000" pitchFamily="18" charset="-128"/>
                        <a:ea typeface="UD デジタル 教科書体 NK-B" panose="02020700000000000000" pitchFamily="18" charset="-128"/>
                        <a:cs typeface="Times New Roman"/>
                      </a:endParaRPr>
                    </a:p>
                  </a:txBody>
                  <a:tcPr marL="69536" marR="69536" marT="0" marB="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ja-JP" sz="1100" kern="100" dirty="0">
                          <a:effectLst/>
                          <a:latin typeface="+mj-lt"/>
                        </a:rPr>
                        <a:t>アクセサリーや</a:t>
                      </a:r>
                      <a:r>
                        <a:rPr lang="ja-JP" sz="1100" kern="100" dirty="0" smtClean="0">
                          <a:effectLst/>
                          <a:latin typeface="+mj-lt"/>
                        </a:rPr>
                        <a:t>小物</a:t>
                      </a:r>
                      <a:r>
                        <a:rPr lang="ja-JP" altLang="en-US" sz="1100" kern="100" dirty="0" smtClean="0">
                          <a:effectLst/>
                          <a:latin typeface="+mj-lt"/>
                        </a:rPr>
                        <a:t>づくり、編み物</a:t>
                      </a:r>
                      <a:r>
                        <a:rPr lang="ja-JP" sz="1100" kern="100" dirty="0" smtClean="0">
                          <a:effectLst/>
                          <a:latin typeface="+mj-lt"/>
                        </a:rPr>
                        <a:t>など</a:t>
                      </a:r>
                      <a:r>
                        <a:rPr lang="ja-JP" altLang="en-US" sz="1100" kern="100" dirty="0" smtClean="0">
                          <a:effectLst/>
                          <a:latin typeface="+mj-lt"/>
                        </a:rPr>
                        <a:t>を楽しみます。</a:t>
                      </a:r>
                      <a:endParaRPr lang="ja-JP" sz="1100" kern="100" dirty="0">
                        <a:effectLst/>
                        <a:latin typeface="+mj-lt"/>
                        <a:ea typeface="UD デジタル 教科書体 NK-B" panose="02020700000000000000" pitchFamily="18" charset="-128"/>
                        <a:cs typeface="Times New Roman"/>
                      </a:endParaRPr>
                    </a:p>
                  </a:txBody>
                  <a:tcPr marL="69536" marR="69536" marT="0" marB="0" anchor="ctr"/>
                </a:tc>
                <a:extLst>
                  <a:ext uri="{0D108BD9-81ED-4DB2-BD59-A6C34878D82A}">
                    <a16:rowId xmlns:a16="http://schemas.microsoft.com/office/drawing/2014/main" val="1112249199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sz="1100" kern="100" dirty="0" err="1" smtClean="0">
                          <a:effectLst/>
                        </a:rPr>
                        <a:t>けん</a:t>
                      </a:r>
                      <a:r>
                        <a:rPr lang="ja-JP" sz="1100" kern="100" dirty="0">
                          <a:effectLst/>
                        </a:rPr>
                        <a:t>玉クラブ</a:t>
                      </a:r>
                      <a:endParaRPr lang="ja-JP" sz="1100" kern="100" dirty="0">
                        <a:effectLst/>
                        <a:latin typeface="UD デジタル 教科書体 NK-B" panose="02020700000000000000" pitchFamily="18" charset="-128"/>
                        <a:ea typeface="UD デジタル 教科書体 NK-B" panose="02020700000000000000" pitchFamily="18" charset="-128"/>
                        <a:cs typeface="Times New Roman"/>
                      </a:endParaRPr>
                    </a:p>
                  </a:txBody>
                  <a:tcPr marL="69536" marR="6953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ja-JP" sz="1100" kern="100" dirty="0">
                          <a:effectLst/>
                        </a:rPr>
                        <a:t>毎月第</a:t>
                      </a:r>
                      <a:r>
                        <a:rPr lang="en-US" sz="1100" kern="100" dirty="0">
                          <a:effectLst/>
                        </a:rPr>
                        <a:t>4</a:t>
                      </a:r>
                      <a:r>
                        <a:rPr lang="ja-JP" sz="1100" kern="100" dirty="0" smtClean="0">
                          <a:effectLst/>
                        </a:rPr>
                        <a:t>日曜日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100" kern="100" dirty="0" smtClean="0">
                          <a:effectLst/>
                        </a:rPr>
                        <a:t>13</a:t>
                      </a:r>
                      <a:r>
                        <a:rPr lang="ja-JP" sz="1100" kern="100" dirty="0" smtClean="0">
                          <a:effectLst/>
                        </a:rPr>
                        <a:t>：</a:t>
                      </a:r>
                      <a:r>
                        <a:rPr lang="en-US" sz="1100" kern="100" dirty="0" smtClean="0">
                          <a:effectLst/>
                        </a:rPr>
                        <a:t>00</a:t>
                      </a:r>
                      <a:r>
                        <a:rPr lang="ja-JP" sz="1100" kern="100" dirty="0" smtClean="0">
                          <a:effectLst/>
                        </a:rPr>
                        <a:t>～</a:t>
                      </a:r>
                      <a:r>
                        <a:rPr lang="en-US" sz="1100" kern="100" dirty="0" smtClean="0">
                          <a:effectLst/>
                        </a:rPr>
                        <a:t>15</a:t>
                      </a:r>
                      <a:r>
                        <a:rPr lang="ja-JP" sz="1100" kern="100" dirty="0" smtClean="0">
                          <a:effectLst/>
                        </a:rPr>
                        <a:t>：</a:t>
                      </a:r>
                      <a:r>
                        <a:rPr lang="en-US" sz="1100" kern="100" dirty="0" smtClean="0">
                          <a:effectLst/>
                        </a:rPr>
                        <a:t>00</a:t>
                      </a:r>
                      <a:endParaRPr lang="ja-JP" sz="1100" kern="100" dirty="0">
                        <a:effectLst/>
                        <a:latin typeface="UD デジタル 教科書体 NK-B" panose="02020700000000000000" pitchFamily="18" charset="-128"/>
                        <a:ea typeface="UD デジタル 教科書体 NK-B" panose="02020700000000000000" pitchFamily="18" charset="-128"/>
                        <a:cs typeface="Times New Roman"/>
                      </a:endParaRPr>
                    </a:p>
                  </a:txBody>
                  <a:tcPr marL="69536" marR="6953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ja-JP" sz="1100" kern="100" dirty="0">
                          <a:effectLst/>
                          <a:latin typeface="+mj-ea"/>
                          <a:ea typeface="+mj-ea"/>
                        </a:rPr>
                        <a:t>小学生～</a:t>
                      </a:r>
                      <a:r>
                        <a:rPr lang="ja-JP" sz="1100" kern="100" dirty="0" smtClean="0">
                          <a:effectLst/>
                          <a:latin typeface="+mj-ea"/>
                          <a:ea typeface="+mj-ea"/>
                        </a:rPr>
                        <a:t>青</a:t>
                      </a:r>
                      <a:r>
                        <a:rPr lang="ja-JP" altLang="en-US" sz="1100" kern="100" dirty="0" smtClean="0">
                          <a:effectLst/>
                          <a:latin typeface="+mj-ea"/>
                          <a:ea typeface="+mj-ea"/>
                        </a:rPr>
                        <a:t>少</a:t>
                      </a:r>
                      <a:r>
                        <a:rPr lang="ja-JP" sz="1100" kern="100" dirty="0" smtClean="0">
                          <a:effectLst/>
                          <a:latin typeface="+mj-ea"/>
                          <a:ea typeface="+mj-ea"/>
                        </a:rPr>
                        <a:t>年</a:t>
                      </a:r>
                      <a:endParaRPr lang="ja-JP" sz="1100" kern="100" dirty="0">
                        <a:effectLst/>
                        <a:latin typeface="+mj-ea"/>
                        <a:ea typeface="+mj-ea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kumimoji="1" lang="en-US" altLang="ja-JP" sz="1100" kern="100" dirty="0" smtClean="0">
                          <a:solidFill>
                            <a:schemeClr val="dk1"/>
                          </a:solidFill>
                          <a:effectLst/>
                          <a:latin typeface="+mj-ea"/>
                          <a:ea typeface="+mn-ea"/>
                          <a:cs typeface="+mn-cs"/>
                        </a:rPr>
                        <a:t>20</a:t>
                      </a:r>
                      <a:r>
                        <a:rPr kumimoji="1" lang="ja-JP" altLang="en-US" sz="1100" kern="100" dirty="0" smtClean="0">
                          <a:solidFill>
                            <a:schemeClr val="dk1"/>
                          </a:solidFill>
                          <a:effectLst/>
                          <a:latin typeface="+mj-ea"/>
                          <a:ea typeface="+mn-ea"/>
                          <a:cs typeface="+mn-cs"/>
                        </a:rPr>
                        <a:t>人</a:t>
                      </a:r>
                      <a:endParaRPr kumimoji="1" lang="ja-JP" altLang="ja-JP" sz="1100" kern="100" dirty="0">
                        <a:solidFill>
                          <a:schemeClr val="dk1"/>
                        </a:solidFill>
                        <a:effectLst/>
                        <a:latin typeface="+mj-ea"/>
                        <a:ea typeface="+mn-ea"/>
                        <a:cs typeface="Times New Roman"/>
                      </a:endParaRPr>
                    </a:p>
                  </a:txBody>
                  <a:tcPr marL="69536" marR="6953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ja-JP" sz="1100" kern="100" dirty="0" smtClean="0">
                          <a:effectLst/>
                        </a:rPr>
                        <a:t>3</a:t>
                      </a:r>
                      <a:r>
                        <a:rPr lang="en-US" sz="1100" kern="100" dirty="0" smtClean="0">
                          <a:effectLst/>
                        </a:rPr>
                        <a:t>,000</a:t>
                      </a:r>
                      <a:r>
                        <a:rPr lang="ja-JP" sz="1100" kern="100" dirty="0">
                          <a:effectLst/>
                        </a:rPr>
                        <a:t>円</a:t>
                      </a:r>
                      <a:endParaRPr lang="ja-JP" sz="1100" kern="100" dirty="0">
                        <a:effectLst/>
                        <a:latin typeface="UD デジタル 教科書体 NK-B" panose="02020700000000000000" pitchFamily="18" charset="-128"/>
                        <a:ea typeface="UD デジタル 教科書体 NK-B" panose="02020700000000000000" pitchFamily="18" charset="-128"/>
                        <a:cs typeface="Times New Roman"/>
                      </a:endParaRPr>
                    </a:p>
                  </a:txBody>
                  <a:tcPr marL="69536" marR="69536" marT="0" marB="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ja-JP" altLang="en-US" sz="1100" kern="100" dirty="0" err="1" smtClean="0">
                          <a:effectLst/>
                          <a:latin typeface="+mj-lt"/>
                        </a:rPr>
                        <a:t>けん</a:t>
                      </a:r>
                      <a:r>
                        <a:rPr lang="ja-JP" altLang="en-US" sz="1100" kern="100" dirty="0" smtClean="0">
                          <a:effectLst/>
                          <a:latin typeface="+mj-lt"/>
                        </a:rPr>
                        <a:t>玉をお持ちの方。けん玉検定も行います。</a:t>
                      </a:r>
                      <a:r>
                        <a:rPr lang="ja-JP" sz="1100" kern="100" dirty="0">
                          <a:effectLst/>
                          <a:latin typeface="+mj-lt"/>
                        </a:rPr>
                        <a:t>　　　　　　　　　　　　　　　　　　</a:t>
                      </a:r>
                      <a:endParaRPr lang="ja-JP" sz="1100" kern="100" dirty="0">
                        <a:effectLst/>
                        <a:latin typeface="+mj-lt"/>
                        <a:ea typeface="UD デジタル 教科書体 NK-B" panose="02020700000000000000" pitchFamily="18" charset="-128"/>
                        <a:cs typeface="Times New Roman"/>
                      </a:endParaRPr>
                    </a:p>
                  </a:txBody>
                  <a:tcPr marL="69536" marR="69536" marT="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altLang="en-US" sz="1100" kern="100" dirty="0" smtClean="0">
                          <a:effectLst/>
                        </a:rPr>
                        <a:t>冒険チャレンジ</a:t>
                      </a:r>
                      <a:endParaRPr lang="en-US" altLang="ja-JP" sz="1100" kern="100" dirty="0" smtClean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altLang="en-US" sz="1100" kern="100" dirty="0" smtClean="0">
                          <a:effectLst/>
                        </a:rPr>
                        <a:t>クラブ</a:t>
                      </a:r>
                      <a:endParaRPr lang="ja-JP" sz="1100" kern="100" dirty="0">
                        <a:effectLst/>
                        <a:latin typeface="UD デジタル 教科書体 NK-B" panose="02020700000000000000" pitchFamily="18" charset="-128"/>
                        <a:ea typeface="UD デジタル 教科書体 NK-B" panose="02020700000000000000" pitchFamily="18" charset="-128"/>
                        <a:cs typeface="Times New Roman"/>
                      </a:endParaRPr>
                    </a:p>
                  </a:txBody>
                  <a:tcPr marL="69536" marR="6953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ja-JP" altLang="en-US" sz="1100" kern="100" dirty="0" smtClean="0">
                          <a:effectLst/>
                        </a:rPr>
                        <a:t>年</a:t>
                      </a:r>
                      <a:r>
                        <a:rPr lang="en-US" altLang="ja-JP" sz="1100" kern="100" dirty="0" smtClean="0">
                          <a:effectLst/>
                        </a:rPr>
                        <a:t>12</a:t>
                      </a:r>
                      <a:r>
                        <a:rPr lang="ja-JP" altLang="en-US" sz="1100" kern="100" dirty="0" smtClean="0">
                          <a:effectLst/>
                        </a:rPr>
                        <a:t>回程度</a:t>
                      </a:r>
                      <a:endParaRPr lang="ja-JP" altLang="ja-JP" sz="1100" kern="100" dirty="0" smtClean="0">
                        <a:effectLst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altLang="ja-JP" sz="1100" kern="100" dirty="0" smtClean="0">
                          <a:effectLst/>
                        </a:rPr>
                        <a:t>9</a:t>
                      </a:r>
                      <a:r>
                        <a:rPr lang="ja-JP" altLang="ja-JP" sz="1100" kern="100" dirty="0" smtClean="0">
                          <a:effectLst/>
                        </a:rPr>
                        <a:t>：</a:t>
                      </a:r>
                      <a:r>
                        <a:rPr lang="en-US" altLang="ja-JP" sz="1100" kern="100" dirty="0" smtClean="0">
                          <a:effectLst/>
                        </a:rPr>
                        <a:t>30</a:t>
                      </a:r>
                      <a:r>
                        <a:rPr lang="ja-JP" altLang="ja-JP" sz="1100" kern="100" dirty="0" smtClean="0">
                          <a:effectLst/>
                        </a:rPr>
                        <a:t>～</a:t>
                      </a:r>
                      <a:r>
                        <a:rPr lang="en-US" altLang="ja-JP" sz="1100" kern="100" dirty="0" smtClean="0">
                          <a:effectLst/>
                        </a:rPr>
                        <a:t>11</a:t>
                      </a:r>
                      <a:r>
                        <a:rPr lang="ja-JP" altLang="ja-JP" sz="1100" kern="100" dirty="0" smtClean="0">
                          <a:effectLst/>
                        </a:rPr>
                        <a:t>：</a:t>
                      </a:r>
                      <a:r>
                        <a:rPr lang="en-US" altLang="ja-JP" sz="1100" kern="100" dirty="0" smtClean="0">
                          <a:effectLst/>
                        </a:rPr>
                        <a:t>30</a:t>
                      </a:r>
                      <a:endParaRPr lang="ja-JP" altLang="ja-JP" sz="1100" kern="100" dirty="0" smtClean="0">
                        <a:effectLst/>
                        <a:latin typeface="UD デジタル 教科書体 NK-B" panose="02020700000000000000" pitchFamily="18" charset="-128"/>
                        <a:ea typeface="UD デジタル 教科書体 NK-B" panose="02020700000000000000" pitchFamily="18" charset="-128"/>
                      </a:endParaRPr>
                    </a:p>
                  </a:txBody>
                  <a:tcPr marL="69536" marR="6953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ja-JP" altLang="ja-JP" sz="1100" kern="100" dirty="0" smtClean="0">
                          <a:effectLst/>
                          <a:latin typeface="+mj-ea"/>
                          <a:ea typeface="+mj-ea"/>
                        </a:rPr>
                        <a:t>小</a:t>
                      </a:r>
                      <a:r>
                        <a:rPr lang="ja-JP" altLang="en-US" sz="1100" kern="100" dirty="0" smtClean="0">
                          <a:effectLst/>
                          <a:latin typeface="+mj-ea"/>
                          <a:ea typeface="+mj-ea"/>
                        </a:rPr>
                        <a:t>・中学生</a:t>
                      </a:r>
                      <a:endParaRPr lang="ja-JP" altLang="ja-JP" sz="1100" kern="100" dirty="0" smtClean="0">
                        <a:effectLst/>
                        <a:latin typeface="+mj-ea"/>
                        <a:ea typeface="+mj-ea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altLang="ja-JP" sz="1100" kern="100" dirty="0" smtClean="0">
                          <a:effectLst/>
                          <a:latin typeface="+mj-ea"/>
                          <a:ea typeface="+mj-ea"/>
                        </a:rPr>
                        <a:t>30</a:t>
                      </a:r>
                      <a:r>
                        <a:rPr lang="ja-JP" altLang="ja-JP" sz="1100" kern="100" dirty="0" smtClean="0">
                          <a:effectLst/>
                          <a:latin typeface="+mj-ea"/>
                          <a:ea typeface="+mj-ea"/>
                        </a:rPr>
                        <a:t>人</a:t>
                      </a:r>
                    </a:p>
                  </a:txBody>
                  <a:tcPr marL="69536" marR="6953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ja-JP" sz="1100" kern="100" dirty="0" smtClean="0">
                          <a:effectLst/>
                        </a:rPr>
                        <a:t>3,500</a:t>
                      </a:r>
                      <a:r>
                        <a:rPr lang="ja-JP" altLang="ja-JP" sz="1100" kern="100" dirty="0" smtClean="0">
                          <a:effectLst/>
                        </a:rPr>
                        <a:t>円</a:t>
                      </a:r>
                      <a:endParaRPr lang="en-US" altLang="ja-JP" sz="1100" kern="100" dirty="0" smtClean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altLang="en-US" sz="1100" kern="100" dirty="0" smtClean="0">
                          <a:effectLst/>
                        </a:rPr>
                        <a:t>（活動実費）</a:t>
                      </a:r>
                      <a:endParaRPr lang="en-US" altLang="ja-JP" sz="1100" kern="100" dirty="0" smtClean="0">
                        <a:effectLst/>
                        <a:latin typeface="UD デジタル 教科書体 NK-B" panose="02020700000000000000" pitchFamily="18" charset="-128"/>
                        <a:ea typeface="UD デジタル 教科書体 NK-B" panose="02020700000000000000" pitchFamily="18" charset="-128"/>
                      </a:endParaRPr>
                    </a:p>
                  </a:txBody>
                  <a:tcPr marL="69536" marR="69536"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ja-JP" sz="1100" kern="1200" dirty="0" smtClean="0">
                          <a:effectLst/>
                          <a:latin typeface="+mj-lt"/>
                        </a:rPr>
                        <a:t>仲間と一緒に冒険</a:t>
                      </a:r>
                      <a:r>
                        <a:rPr kumimoji="1" lang="ja-JP" altLang="en-US" sz="1100" kern="1200" dirty="0" smtClean="0">
                          <a:effectLst/>
                          <a:latin typeface="+mj-lt"/>
                        </a:rPr>
                        <a:t>に出かけましょう！保護者の参加も大歓迎です。</a:t>
                      </a:r>
                      <a:endParaRPr kumimoji="1" lang="ja-JP" altLang="ja-JP" sz="1100" kern="1200" dirty="0" smtClean="0">
                        <a:solidFill>
                          <a:schemeClr val="tx1"/>
                        </a:solidFill>
                        <a:effectLst/>
                        <a:latin typeface="+mj-lt"/>
                        <a:ea typeface="UD デジタル 教科書体 NK-B" panose="02020700000000000000" pitchFamily="18" charset="-128"/>
                        <a:cs typeface="+mn-cs"/>
                      </a:endParaRPr>
                    </a:p>
                  </a:txBody>
                  <a:tcPr marL="69536" marR="69536" marT="0" marB="0"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7" name="正方形/長方形 6"/>
          <p:cNvSpPr/>
          <p:nvPr/>
        </p:nvSpPr>
        <p:spPr>
          <a:xfrm>
            <a:off x="-396503" y="110465"/>
            <a:ext cx="7635392" cy="1953872"/>
          </a:xfrm>
          <a:prstGeom prst="rect">
            <a:avLst/>
          </a:prstGeom>
          <a:noFill/>
        </p:spPr>
        <p:txBody>
          <a:bodyPr wrap="square" lIns="92715" tIns="46357" rIns="92715" bIns="46357">
            <a:spAutoFit/>
          </a:bodyPr>
          <a:lstStyle/>
          <a:p>
            <a:r>
              <a:rPr lang="ja-JP" altLang="en-US" sz="3244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>
                    <a:lumMod val="7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HGP創英角ﾎﾟｯﾌﾟ体" pitchFamily="50" charset="-128"/>
                <a:ea typeface="HGP創英角ﾎﾟｯﾌﾟ体" pitchFamily="50" charset="-128"/>
              </a:rPr>
              <a:t>　</a:t>
            </a:r>
            <a:r>
              <a:rPr lang="ja-JP" altLang="en-US" sz="3244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>
                    <a:lumMod val="7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HGP創英角ﾎﾟｯﾌﾟ体" pitchFamily="50" charset="-128"/>
                <a:ea typeface="HGP創英角ﾎﾟｯﾌﾟ体" pitchFamily="50" charset="-128"/>
              </a:rPr>
              <a:t>　　辻堂青少年会館</a:t>
            </a:r>
            <a:endParaRPr lang="en-US" altLang="ja-JP" sz="3244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tx2">
                  <a:lumMod val="7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HGP創英角ﾎﾟｯﾌﾟ体" pitchFamily="50" charset="-128"/>
              <a:ea typeface="HGP創英角ﾎﾟｯﾌﾟ体" pitchFamily="50" charset="-128"/>
            </a:endParaRPr>
          </a:p>
          <a:p>
            <a:pPr algn="ctr"/>
            <a:r>
              <a:rPr lang="ja-JP" altLang="en-US" sz="3244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P創英角ﾎﾟｯﾌﾟ体" pitchFamily="50" charset="-128"/>
                <a:ea typeface="HGP創英角ﾎﾟｯﾌﾟ体" pitchFamily="50" charset="-128"/>
              </a:rPr>
              <a:t>　　</a:t>
            </a:r>
            <a:r>
              <a:rPr lang="en-US" altLang="ja-JP" sz="3244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P創英角ﾎﾟｯﾌﾟ体" pitchFamily="50" charset="-128"/>
                <a:ea typeface="HGP創英角ﾎﾟｯﾌﾟ体" pitchFamily="50" charset="-128"/>
              </a:rPr>
              <a:t>2024</a:t>
            </a:r>
            <a:r>
              <a:rPr lang="ja-JP" altLang="en-US" sz="3244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P創英角ﾎﾟｯﾌﾟ体" pitchFamily="50" charset="-128"/>
                <a:ea typeface="HGP創英角ﾎﾟｯﾌﾟ体" pitchFamily="50" charset="-128"/>
              </a:rPr>
              <a:t>年度</a:t>
            </a:r>
            <a:r>
              <a:rPr lang="ja-JP" altLang="en-US" sz="3244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P創英角ﾎﾟｯﾌﾟ体" pitchFamily="50" charset="-128"/>
                <a:ea typeface="HGP創英角ﾎﾟｯﾌﾟ体" pitchFamily="50" charset="-128"/>
              </a:rPr>
              <a:t>　クラブ員大募集</a:t>
            </a:r>
            <a:r>
              <a:rPr lang="ja-JP" altLang="en-US" sz="3244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P創英角ﾎﾟｯﾌﾟ体" pitchFamily="50" charset="-128"/>
                <a:ea typeface="HGP創英角ﾎﾟｯﾌﾟ体" pitchFamily="50" charset="-128"/>
              </a:rPr>
              <a:t>！</a:t>
            </a:r>
            <a:endParaRPr lang="en-US" altLang="ja-JP" sz="3244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GP創英角ﾎﾟｯﾌﾟ体" pitchFamily="50" charset="-128"/>
              <a:ea typeface="HGP創英角ﾎﾟｯﾌﾟ体" pitchFamily="50" charset="-128"/>
            </a:endParaRPr>
          </a:p>
          <a:p>
            <a:pPr algn="ctr"/>
            <a:r>
              <a:rPr lang="ja-JP" altLang="en-US" sz="3600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　</a:t>
            </a:r>
            <a:r>
              <a:rPr lang="ja-JP" altLang="ja-JP" sz="20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辻</a:t>
            </a:r>
            <a:r>
              <a:rPr lang="ja-JP" altLang="ja-JP" sz="20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堂青少年会館では</a:t>
            </a:r>
            <a:r>
              <a:rPr lang="ja-JP" altLang="ja-JP" sz="2000" b="1" dirty="0" smtClean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、</a:t>
            </a:r>
            <a:r>
              <a:rPr lang="en-US" altLang="ja-JP" sz="2000" b="1" dirty="0" smtClean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2024</a:t>
            </a:r>
            <a:r>
              <a:rPr lang="ja-JP" altLang="en-US" sz="2000" b="1" dirty="0" smtClean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年度クラブ員を</a:t>
            </a:r>
            <a:r>
              <a:rPr lang="ja-JP" altLang="ja-JP" sz="2000" b="1" dirty="0" smtClean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募集</a:t>
            </a:r>
            <a:r>
              <a:rPr lang="ja-JP" altLang="ja-JP" sz="20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します</a:t>
            </a:r>
            <a:r>
              <a:rPr lang="ja-JP" altLang="ja-JP" sz="2000" b="1" dirty="0" smtClean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。</a:t>
            </a:r>
            <a:endParaRPr lang="en-US" altLang="ja-JP" sz="2000" b="1" dirty="0" smtClean="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  <a:p>
            <a:pPr algn="ctr"/>
            <a:r>
              <a:rPr lang="ja-JP" altLang="en-US" sz="2000" b="1" dirty="0" smtClean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活動</a:t>
            </a:r>
            <a:r>
              <a:rPr lang="ja-JP" altLang="en-US" sz="20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期間</a:t>
            </a:r>
            <a:r>
              <a:rPr lang="ja-JP" altLang="en-US" sz="2000" b="1" dirty="0" smtClean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は</a:t>
            </a:r>
            <a:r>
              <a:rPr lang="en-US" altLang="ja-JP" sz="2000" b="1" dirty="0" smtClean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2024</a:t>
            </a:r>
            <a:r>
              <a:rPr lang="ja-JP" altLang="en-US" sz="2000" b="1" dirty="0" smtClean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年</a:t>
            </a:r>
            <a:r>
              <a:rPr lang="en-US" altLang="ja-JP" sz="20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4</a:t>
            </a:r>
            <a:r>
              <a:rPr lang="ja-JP" altLang="en-US" sz="2000" b="1" dirty="0" smtClean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月～</a:t>
            </a:r>
            <a:r>
              <a:rPr lang="en-US" altLang="ja-JP" sz="2000" b="1" dirty="0" smtClean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2025</a:t>
            </a:r>
            <a:r>
              <a:rPr lang="ja-JP" altLang="en-US" sz="2000" b="1" dirty="0" smtClean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年</a:t>
            </a:r>
            <a:r>
              <a:rPr lang="en-US" altLang="ja-JP" sz="2000" b="1" dirty="0" smtClean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3</a:t>
            </a:r>
            <a:r>
              <a:rPr lang="ja-JP" altLang="en-US" sz="2000" b="1" dirty="0" smtClean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月です。</a:t>
            </a:r>
            <a:endParaRPr lang="en-US" altLang="ja-JP" sz="2000" b="1" dirty="0" smtClean="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  <p:sp>
        <p:nvSpPr>
          <p:cNvPr id="3" name="正方形/長方形 2"/>
          <p:cNvSpPr/>
          <p:nvPr/>
        </p:nvSpPr>
        <p:spPr>
          <a:xfrm>
            <a:off x="1043657" y="9677017"/>
            <a:ext cx="5450181" cy="3107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en-US" sz="1419" b="1" dirty="0">
                <a:solidFill>
                  <a:schemeClr val="accent1">
                    <a:lumMod val="75000"/>
                  </a:schemeClr>
                </a:solidFill>
              </a:rPr>
              <a:t>　　</a:t>
            </a:r>
            <a:r>
              <a:rPr lang="ja-JP" altLang="en-US" sz="1217" b="1" dirty="0"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辻堂青少年</a:t>
            </a:r>
            <a:r>
              <a:rPr lang="ja-JP" altLang="en-US" sz="1217" b="1" dirty="0" smtClean="0"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会館</a:t>
            </a:r>
            <a:r>
              <a:rPr lang="ja-JP" altLang="en-US" sz="1115" b="1" dirty="0"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　</a:t>
            </a:r>
            <a:r>
              <a:rPr lang="ja-JP" altLang="en-US" sz="1065" b="1" dirty="0"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〒</a:t>
            </a:r>
            <a:r>
              <a:rPr lang="en-US" altLang="ja-JP" sz="1065" b="1" dirty="0"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251-0047</a:t>
            </a:r>
            <a:r>
              <a:rPr lang="ja-JP" altLang="en-US" sz="1065" b="1" dirty="0"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　　藤沢市辻堂</a:t>
            </a:r>
            <a:r>
              <a:rPr lang="en-US" altLang="ja-JP" sz="1065" b="1" dirty="0" smtClean="0"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2-8-31</a:t>
            </a:r>
            <a:r>
              <a:rPr lang="ja-JP" altLang="en-US" sz="1065" b="1" dirty="0" smtClean="0"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　　</a:t>
            </a:r>
            <a:r>
              <a:rPr lang="en-US" altLang="ja-JP" sz="1065" b="1" dirty="0" smtClean="0"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tel.0466-36-3002</a:t>
            </a:r>
            <a:endParaRPr lang="ja-JP" altLang="en-US" sz="1065" b="1" dirty="0">
              <a:latin typeface="BIZ UDP明朝 Medium" panose="02020500000000000000" pitchFamily="18" charset="-128"/>
              <a:ea typeface="BIZ UDP明朝 Medium" panose="02020500000000000000" pitchFamily="18" charset="-128"/>
            </a:endParaRPr>
          </a:p>
        </p:txBody>
      </p:sp>
      <p:sp>
        <p:nvSpPr>
          <p:cNvPr id="6" name="角丸四角形 5"/>
          <p:cNvSpPr/>
          <p:nvPr/>
        </p:nvSpPr>
        <p:spPr>
          <a:xfrm>
            <a:off x="191999" y="127648"/>
            <a:ext cx="6761676" cy="1844412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026" name="Picture 2" descr="\\Ts-tgl61d\青少年：事業\☆辻堂青少年会館\辻りん\つじりん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1063" y="71278"/>
            <a:ext cx="945550" cy="709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フレーム 9"/>
          <p:cNvSpPr/>
          <p:nvPr/>
        </p:nvSpPr>
        <p:spPr>
          <a:xfrm>
            <a:off x="17258" y="0"/>
            <a:ext cx="7102942" cy="10044113"/>
          </a:xfrm>
          <a:prstGeom prst="frame">
            <a:avLst>
              <a:gd name="adj1" fmla="val 1139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pic>
        <p:nvPicPr>
          <p:cNvPr id="11" name="図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67533" y="240344"/>
            <a:ext cx="2357287" cy="448360"/>
          </a:xfrm>
          <a:prstGeom prst="rect">
            <a:avLst/>
          </a:prstGeom>
        </p:spPr>
      </p:pic>
      <p:sp>
        <p:nvSpPr>
          <p:cNvPr id="9" name="Rectangle 1"/>
          <p:cNvSpPr>
            <a:spLocks noChangeArrowheads="1"/>
          </p:cNvSpPr>
          <p:nvPr/>
        </p:nvSpPr>
        <p:spPr bwMode="auto">
          <a:xfrm>
            <a:off x="191998" y="2074327"/>
            <a:ext cx="6653126" cy="25558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715" tIns="46357" rIns="92715" bIns="46357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US" altLang="ja-JP" sz="1200" b="1" dirty="0" smtClean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ＭＳ Ｐゴシック" pitchFamily="50" charset="-128"/>
              </a:rPr>
              <a:t>【</a:t>
            </a:r>
            <a:r>
              <a:rPr lang="ja-JP" altLang="en-US" sz="1200" b="1" dirty="0" smtClean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ＭＳ Ｐゴシック" pitchFamily="50" charset="-128"/>
              </a:rPr>
              <a:t>受付期間</a:t>
            </a:r>
            <a:r>
              <a:rPr lang="en-US" altLang="ja-JP" sz="1200" b="1" dirty="0" smtClean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ＭＳ Ｐゴシック" pitchFamily="50" charset="-128"/>
              </a:rPr>
              <a:t>】</a:t>
            </a:r>
            <a:r>
              <a:rPr lang="en-US" altLang="ja-JP" sz="12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ＭＳ Ｐゴシック" pitchFamily="50" charset="-128"/>
              </a:rPr>
              <a:t>2</a:t>
            </a:r>
            <a:r>
              <a:rPr lang="ja-JP" altLang="en-US" sz="12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ＭＳ Ｐゴシック" pitchFamily="50" charset="-128"/>
              </a:rPr>
              <a:t>月</a:t>
            </a:r>
            <a:r>
              <a:rPr lang="en-US" altLang="ja-JP" sz="12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ＭＳ Ｐゴシック" pitchFamily="50" charset="-128"/>
              </a:rPr>
              <a:t>10</a:t>
            </a:r>
            <a:r>
              <a:rPr lang="ja-JP" altLang="en-US" sz="12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ＭＳ Ｐゴシック" pitchFamily="50" charset="-128"/>
              </a:rPr>
              <a:t>日（土）～</a:t>
            </a:r>
            <a:r>
              <a:rPr lang="en-US" altLang="ja-JP" sz="12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ＭＳ Ｐゴシック" pitchFamily="50" charset="-128"/>
              </a:rPr>
              <a:t>2/29</a:t>
            </a:r>
            <a:r>
              <a:rPr lang="ja-JP" altLang="en-US" sz="12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ＭＳ Ｐゴシック" pitchFamily="50" charset="-128"/>
              </a:rPr>
              <a:t>日（木</a:t>
            </a:r>
            <a:r>
              <a:rPr lang="ja-JP" altLang="en-US" sz="1200" b="1" dirty="0" smtClean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ＭＳ Ｐゴシック" pitchFamily="50" charset="-128"/>
              </a:rPr>
              <a:t>）午前</a:t>
            </a:r>
            <a:r>
              <a:rPr lang="en-US" altLang="ja-JP" sz="1200" b="1" dirty="0" smtClean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ＭＳ Ｐゴシック" pitchFamily="50" charset="-128"/>
              </a:rPr>
              <a:t>9</a:t>
            </a:r>
            <a:r>
              <a:rPr lang="ja-JP" altLang="en-US" sz="1200" b="1" dirty="0" smtClean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ＭＳ Ｐゴシック" pitchFamily="50" charset="-128"/>
              </a:rPr>
              <a:t>時から受付開始</a:t>
            </a:r>
            <a:endParaRPr lang="en-US" altLang="ja-JP" sz="1200" b="1" dirty="0" smtClean="0">
              <a:latin typeface="UD デジタル 教科書体 NK-B" panose="02020700000000000000" pitchFamily="18" charset="-128"/>
              <a:ea typeface="UD デジタル 教科書体 NK-B" panose="02020700000000000000" pitchFamily="18" charset="-128"/>
              <a:cs typeface="ＭＳ Ｐゴシック" pitchFamily="50" charset="-128"/>
            </a:endParaRPr>
          </a:p>
          <a:p>
            <a:r>
              <a:rPr lang="en-US" altLang="ja-JP" sz="1200" b="1" dirty="0" smtClean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ＭＳ Ｐゴシック" pitchFamily="50" charset="-128"/>
              </a:rPr>
              <a:t>【</a:t>
            </a:r>
            <a:r>
              <a:rPr lang="ja-JP" altLang="en-US" sz="1200" b="1" dirty="0" smtClean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ＭＳ Ｐゴシック" pitchFamily="50" charset="-128"/>
              </a:rPr>
              <a:t>申込方法</a:t>
            </a:r>
            <a:r>
              <a:rPr lang="en-US" altLang="ja-JP" sz="12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ＭＳ Ｐゴシック" pitchFamily="50" charset="-128"/>
              </a:rPr>
              <a:t>】</a:t>
            </a:r>
          </a:p>
          <a:p>
            <a:r>
              <a:rPr lang="ja-JP" altLang="en-US" sz="12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ＭＳ Ｐゴシック" pitchFamily="50" charset="-128"/>
              </a:rPr>
              <a:t>　  </a:t>
            </a:r>
            <a:r>
              <a:rPr lang="ja-JP" altLang="en-US" sz="1200" b="1" dirty="0" smtClean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ＭＳ Ｐゴシック" pitchFamily="50" charset="-128"/>
              </a:rPr>
              <a:t>公益</a:t>
            </a:r>
            <a:r>
              <a:rPr lang="ja-JP" altLang="en-US" sz="12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ＭＳ Ｐゴシック" pitchFamily="50" charset="-128"/>
              </a:rPr>
              <a:t>財団</a:t>
            </a:r>
            <a:r>
              <a:rPr lang="ja-JP" altLang="en-US" sz="1200" b="1" dirty="0" smtClean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ＭＳ Ｐゴシック" pitchFamily="50" charset="-128"/>
              </a:rPr>
              <a:t>法人 藤沢市</a:t>
            </a:r>
            <a:r>
              <a:rPr lang="ja-JP" altLang="en-US" sz="12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ＭＳ Ｐゴシック" pitchFamily="50" charset="-128"/>
              </a:rPr>
              <a:t>みらい創造</a:t>
            </a:r>
            <a:r>
              <a:rPr lang="ja-JP" altLang="en-US" sz="1200" b="1" dirty="0" smtClean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ＭＳ Ｐゴシック" pitchFamily="50" charset="-128"/>
              </a:rPr>
              <a:t>財団 ホームページ「申込み</a:t>
            </a:r>
            <a:r>
              <a:rPr lang="ja-JP" altLang="en-US" sz="12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ＭＳ Ｐゴシック" pitchFamily="50" charset="-128"/>
              </a:rPr>
              <a:t>システム</a:t>
            </a:r>
            <a:r>
              <a:rPr lang="ja-JP" altLang="en-US" sz="1200" b="1" dirty="0" smtClean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ＭＳ Ｐゴシック" pitchFamily="50" charset="-128"/>
              </a:rPr>
              <a:t>」よりお申し込みください。</a:t>
            </a:r>
            <a:endParaRPr lang="en-US" altLang="ja-JP" sz="1200" b="1" dirty="0" smtClean="0">
              <a:latin typeface="UD デジタル 教科書体 NK-B" panose="02020700000000000000" pitchFamily="18" charset="-128"/>
              <a:ea typeface="UD デジタル 教科書体 NK-B" panose="02020700000000000000" pitchFamily="18" charset="-128"/>
              <a:cs typeface="ＭＳ Ｐゴシック" pitchFamily="50" charset="-128"/>
            </a:endParaRPr>
          </a:p>
          <a:p>
            <a:r>
              <a:rPr lang="ja-JP" altLang="en-US" sz="12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　</a:t>
            </a:r>
            <a:r>
              <a:rPr lang="ja-JP" altLang="en-US" sz="1200" b="1" dirty="0" smtClean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　　</a:t>
            </a:r>
            <a:r>
              <a:rPr lang="en-US" altLang="ja-JP" sz="1200" b="1" dirty="0" smtClean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※</a:t>
            </a:r>
            <a:r>
              <a:rPr lang="ja-JP" altLang="en-US" sz="1200" b="1" dirty="0" smtClean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事前に利用登録が必要です。</a:t>
            </a:r>
            <a:r>
              <a:rPr lang="ja-JP" altLang="en-US" sz="12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ＭＳ Ｐゴシック" pitchFamily="50" charset="-128"/>
              </a:rPr>
              <a:t>　　</a:t>
            </a:r>
            <a:endParaRPr lang="en-US" altLang="ja-JP" sz="1200" b="1" dirty="0" smtClean="0">
              <a:latin typeface="UD デジタル 教科書体 NK-B" panose="02020700000000000000" pitchFamily="18" charset="-128"/>
              <a:ea typeface="UD デジタル 教科書体 NK-B" panose="02020700000000000000" pitchFamily="18" charset="-128"/>
              <a:cs typeface="ＭＳ Ｐゴシック" pitchFamily="50" charset="-128"/>
            </a:endParaRPr>
          </a:p>
          <a:p>
            <a:r>
              <a:rPr lang="ja-JP" altLang="en-US" sz="12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ＭＳ Ｐゴシック" pitchFamily="50" charset="-128"/>
              </a:rPr>
              <a:t>　</a:t>
            </a:r>
            <a:r>
              <a:rPr lang="ja-JP" altLang="en-US" sz="1200" b="1" dirty="0" smtClean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ＭＳ Ｐゴシック" pitchFamily="50" charset="-128"/>
              </a:rPr>
              <a:t>　</a:t>
            </a:r>
            <a:r>
              <a:rPr lang="ja-JP" altLang="en-US" sz="12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ＭＳ Ｐゴシック" pitchFamily="50" charset="-128"/>
              </a:rPr>
              <a:t>　</a:t>
            </a:r>
            <a:r>
              <a:rPr lang="en-US" altLang="ja-JP" sz="12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ＭＳ Ｐゴシック" pitchFamily="50" charset="-128"/>
              </a:rPr>
              <a:t>※</a:t>
            </a:r>
            <a:r>
              <a:rPr lang="ja-JP" altLang="en-US" sz="12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ＭＳ Ｐゴシック" pitchFamily="50" charset="-128"/>
              </a:rPr>
              <a:t>応募者多数の場合は抽選となります。　　</a:t>
            </a:r>
            <a:endParaRPr lang="en-US" altLang="ja-JP" sz="1200" b="1" dirty="0" smtClean="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  <a:p>
            <a:r>
              <a:rPr lang="ja-JP" altLang="en-US" sz="12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　</a:t>
            </a:r>
            <a:r>
              <a:rPr lang="ja-JP" altLang="en-US" sz="1200" b="1" dirty="0" smtClean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　　</a:t>
            </a:r>
            <a:r>
              <a:rPr lang="en-US" altLang="ja-JP" sz="1200" b="1" dirty="0" smtClean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※1</a:t>
            </a:r>
            <a:r>
              <a:rPr lang="ja-JP" altLang="en-US" sz="1200" b="1" dirty="0" smtClean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人</a:t>
            </a:r>
            <a:r>
              <a:rPr lang="en-US" altLang="ja-JP" sz="1200" b="1" dirty="0" smtClean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2</a:t>
            </a:r>
            <a:r>
              <a:rPr lang="ja-JP" altLang="en-US" sz="1200" b="1" dirty="0" smtClean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クラブまでお申し込みできます。　</a:t>
            </a:r>
            <a:endParaRPr lang="en-US" altLang="ja-JP" sz="1200" b="1" dirty="0" smtClean="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  <a:p>
            <a:r>
              <a:rPr lang="ja-JP" altLang="en-US" sz="12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　</a:t>
            </a:r>
            <a:r>
              <a:rPr lang="ja-JP" altLang="en-US" sz="1200" b="1" dirty="0" smtClean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　　</a:t>
            </a:r>
            <a:r>
              <a:rPr lang="en-US" altLang="ja-JP" sz="1200" b="1" dirty="0" smtClean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※</a:t>
            </a:r>
            <a:r>
              <a:rPr lang="ja-JP" altLang="en-US" sz="1200" b="1" dirty="0" smtClean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兄弟姉妹は各々でお申し込みください。</a:t>
            </a:r>
            <a:endParaRPr lang="en-US" altLang="ja-JP" sz="1200" b="1" dirty="0" smtClean="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  <a:p>
            <a:r>
              <a:rPr lang="en-US" altLang="ja-JP" sz="1200" b="1" dirty="0" smtClean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ＭＳ Ｐゴシック" pitchFamily="50" charset="-128"/>
              </a:rPr>
              <a:t>【</a:t>
            </a:r>
            <a:r>
              <a:rPr lang="ja-JP" altLang="en-US" sz="1200" b="1" dirty="0" smtClean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ＭＳ Ｐゴシック" pitchFamily="50" charset="-128"/>
              </a:rPr>
              <a:t>抽選結果の発表</a:t>
            </a:r>
            <a:r>
              <a:rPr lang="en-US" altLang="ja-JP" sz="1200" b="1" dirty="0" smtClean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ＭＳ Ｐゴシック" pitchFamily="50" charset="-128"/>
              </a:rPr>
              <a:t>】</a:t>
            </a:r>
            <a:r>
              <a:rPr lang="ja-JP" altLang="en-US" sz="1200" b="1" dirty="0" smtClean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ＭＳ Ｐゴシック" pitchFamily="50" charset="-128"/>
              </a:rPr>
              <a:t>　</a:t>
            </a:r>
            <a:endParaRPr lang="en-US" altLang="ja-JP" sz="1200" b="1" dirty="0" smtClean="0">
              <a:latin typeface="UD デジタル 教科書体 NK-B" panose="02020700000000000000" pitchFamily="18" charset="-128"/>
              <a:ea typeface="UD デジタル 教科書体 NK-B" panose="02020700000000000000" pitchFamily="18" charset="-128"/>
              <a:cs typeface="ＭＳ Ｐゴシック" pitchFamily="50" charset="-128"/>
            </a:endParaRPr>
          </a:p>
          <a:p>
            <a:r>
              <a:rPr lang="ja-JP" altLang="en-US" sz="12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ＭＳ Ｐゴシック" pitchFamily="50" charset="-128"/>
              </a:rPr>
              <a:t>　</a:t>
            </a:r>
            <a:r>
              <a:rPr lang="ja-JP" altLang="en-US" sz="1200" b="1" dirty="0" smtClean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ＭＳ Ｐゴシック" pitchFamily="50" charset="-128"/>
              </a:rPr>
              <a:t>　抽選結果は、３月</a:t>
            </a:r>
            <a:r>
              <a:rPr lang="en-US" altLang="ja-JP" sz="1200" b="1" dirty="0" smtClean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ＭＳ Ｐゴシック" pitchFamily="50" charset="-128"/>
              </a:rPr>
              <a:t>8</a:t>
            </a:r>
            <a:r>
              <a:rPr lang="ja-JP" altLang="en-US" sz="1200" b="1" dirty="0" smtClean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ＭＳ Ｐゴシック" pitchFamily="50" charset="-128"/>
              </a:rPr>
              <a:t>日（金）までに、</a:t>
            </a:r>
            <a:r>
              <a:rPr lang="ja-JP" altLang="en-US" sz="1200" b="1" dirty="0" smtClean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ご登録いただいたメールアドレスに配信します。</a:t>
            </a:r>
            <a:endParaRPr lang="en-US" altLang="ja-JP" sz="1200" b="1" dirty="0" smtClean="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  <a:p>
            <a:r>
              <a:rPr lang="ja-JP" altLang="en-US" sz="12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　</a:t>
            </a:r>
            <a:r>
              <a:rPr lang="ja-JP" altLang="en-US" sz="1200" b="1" dirty="0" smtClean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　また「</a:t>
            </a:r>
            <a:r>
              <a:rPr lang="ja-JP" altLang="en-US" sz="12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マイページ</a:t>
            </a:r>
            <a:r>
              <a:rPr lang="en-US" altLang="ja-JP" sz="12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/</a:t>
            </a:r>
            <a:r>
              <a:rPr lang="ja-JP" altLang="en-US" sz="12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申込状況」の「抽選結果」</a:t>
            </a:r>
            <a:r>
              <a:rPr lang="ja-JP" altLang="en-US" sz="1200" b="1" dirty="0" smtClean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から確認することもできます。</a:t>
            </a:r>
            <a:endParaRPr lang="en-US" altLang="ja-JP" sz="1200" b="1" dirty="0" smtClean="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  <a:p>
            <a:r>
              <a:rPr lang="en-US" altLang="ja-JP" sz="1200" b="1" dirty="0" smtClean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ＭＳ Ｐゴシック" pitchFamily="50" charset="-128"/>
              </a:rPr>
              <a:t>【</a:t>
            </a:r>
            <a:r>
              <a:rPr lang="ja-JP" altLang="en-US" sz="1200" b="1" dirty="0" smtClean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ＭＳ Ｐゴシック" pitchFamily="50" charset="-128"/>
              </a:rPr>
              <a:t>その他</a:t>
            </a:r>
            <a:r>
              <a:rPr lang="en-US" altLang="ja-JP" sz="1200" b="1" dirty="0" smtClean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ＭＳ Ｐゴシック" pitchFamily="50" charset="-128"/>
              </a:rPr>
              <a:t>】</a:t>
            </a:r>
          </a:p>
          <a:p>
            <a:r>
              <a:rPr lang="ja-JP" altLang="en-US" sz="12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ＭＳ Ｐゴシック" pitchFamily="50" charset="-128"/>
              </a:rPr>
              <a:t>　</a:t>
            </a:r>
            <a:r>
              <a:rPr lang="ja-JP" altLang="en-US" sz="1200" b="1" dirty="0" smtClean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ＭＳ Ｐゴシック" pitchFamily="50" charset="-128"/>
              </a:rPr>
              <a:t>　当選を辞退される場合</a:t>
            </a:r>
            <a:r>
              <a:rPr lang="ja-JP" altLang="en-US" sz="12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ＭＳ Ｐゴシック" pitchFamily="50" charset="-128"/>
              </a:rPr>
              <a:t>は、 </a:t>
            </a:r>
            <a:r>
              <a:rPr lang="en-US" altLang="ja-JP" sz="1200" b="1" dirty="0" smtClean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ＭＳ Ｐゴシック" pitchFamily="50" charset="-128"/>
              </a:rPr>
              <a:t>3</a:t>
            </a:r>
            <a:r>
              <a:rPr lang="ja-JP" altLang="en-US" sz="1200" b="1" dirty="0" smtClean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ＭＳ Ｐゴシック" pitchFamily="50" charset="-128"/>
              </a:rPr>
              <a:t>月</a:t>
            </a:r>
            <a:r>
              <a:rPr lang="en-US" altLang="ja-JP" sz="1200" b="1" dirty="0" smtClean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ＭＳ Ｐゴシック" pitchFamily="50" charset="-128"/>
              </a:rPr>
              <a:t>12</a:t>
            </a:r>
            <a:r>
              <a:rPr lang="ja-JP" altLang="en-US" sz="1200" b="1" dirty="0" smtClean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ＭＳ Ｐゴシック" pitchFamily="50" charset="-128"/>
              </a:rPr>
              <a:t>日（火）までに申込システムから</a:t>
            </a:r>
            <a:endParaRPr lang="en-US" altLang="ja-JP" sz="1200" b="1" dirty="0" smtClean="0">
              <a:latin typeface="UD デジタル 教科書体 NK-B" panose="02020700000000000000" pitchFamily="18" charset="-128"/>
              <a:ea typeface="UD デジタル 教科書体 NK-B" panose="02020700000000000000" pitchFamily="18" charset="-128"/>
              <a:cs typeface="ＭＳ Ｐゴシック" pitchFamily="50" charset="-128"/>
            </a:endParaRPr>
          </a:p>
          <a:p>
            <a:r>
              <a:rPr lang="ja-JP" altLang="en-US" sz="12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ＭＳ Ｐゴシック" pitchFamily="50" charset="-128"/>
              </a:rPr>
              <a:t>　</a:t>
            </a:r>
            <a:r>
              <a:rPr lang="ja-JP" altLang="en-US" sz="1200" b="1" dirty="0" smtClean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ＭＳ Ｐゴシック" pitchFamily="50" charset="-128"/>
              </a:rPr>
              <a:t>　キャンセル手続きをお願いします。</a:t>
            </a:r>
            <a:r>
              <a:rPr lang="ja-JP" altLang="en-US" sz="1200" dirty="0">
                <a:latin typeface="HG正楷書体-PRO" panose="03000600000000000000" pitchFamily="66" charset="-128"/>
                <a:ea typeface="HG正楷書体-PRO" panose="03000600000000000000" pitchFamily="66" charset="-128"/>
                <a:cs typeface="ＭＳ Ｐゴシック" pitchFamily="50" charset="-128"/>
              </a:rPr>
              <a:t>　</a:t>
            </a:r>
            <a:r>
              <a:rPr lang="ja-JP" altLang="en-US" sz="12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  <a:cs typeface="ＭＳ Ｐゴシック" pitchFamily="50" charset="-128"/>
              </a:rPr>
              <a:t>　　　　　　　　</a:t>
            </a:r>
            <a:r>
              <a:rPr lang="ja-JP" altLang="en-US" sz="16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  <a:cs typeface="ＭＳ Ｐゴシック" pitchFamily="50" charset="-128"/>
              </a:rPr>
              <a:t>　</a:t>
            </a:r>
            <a:endParaRPr lang="en-US" altLang="ja-JP" sz="16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  <a:cs typeface="ＭＳ Ｐゴシック" pitchFamily="50" charset="-128"/>
            </a:endParaRPr>
          </a:p>
        </p:txBody>
      </p:sp>
      <p:pic>
        <p:nvPicPr>
          <p:cNvPr id="13" name="図 12"/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7006" t="24161" r="45275" b="52953"/>
          <a:stretch/>
        </p:blipFill>
        <p:spPr>
          <a:xfrm>
            <a:off x="5796185" y="3170676"/>
            <a:ext cx="939120" cy="970424"/>
          </a:xfrm>
          <a:prstGeom prst="rect">
            <a:avLst/>
          </a:prstGeom>
        </p:spPr>
      </p:pic>
      <p:sp>
        <p:nvSpPr>
          <p:cNvPr id="2" name="正方形/長方形 1"/>
          <p:cNvSpPr/>
          <p:nvPr/>
        </p:nvSpPr>
        <p:spPr>
          <a:xfrm>
            <a:off x="5634149" y="4110486"/>
            <a:ext cx="147640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en-US" sz="1100" b="1" dirty="0" smtClean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「</a:t>
            </a:r>
            <a:r>
              <a:rPr lang="ja-JP" altLang="en-US" sz="11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申込システム」</a:t>
            </a:r>
            <a:r>
              <a:rPr lang="ja-JP" altLang="en-US" sz="1100" b="1" dirty="0" smtClean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の</a:t>
            </a:r>
            <a:endParaRPr lang="en-US" altLang="ja-JP" sz="1100" b="1" dirty="0" smtClean="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  <a:p>
            <a:r>
              <a:rPr lang="ja-JP" altLang="en-US" sz="1100" b="1" dirty="0" smtClean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登録</a:t>
            </a:r>
            <a:r>
              <a:rPr lang="ja-JP" altLang="en-US" sz="11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・</a:t>
            </a:r>
            <a:r>
              <a:rPr lang="ja-JP" altLang="en-US" sz="1100" b="1" dirty="0" smtClean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利用について</a:t>
            </a:r>
            <a:endParaRPr lang="ja-JP" altLang="en-US" sz="1100" dirty="0"/>
          </a:p>
        </p:txBody>
      </p:sp>
    </p:spTree>
    <p:extLst>
      <p:ext uri="{BB962C8B-B14F-4D97-AF65-F5344CB8AC3E}">
        <p14:creationId xmlns:p14="http://schemas.microsoft.com/office/powerpoint/2010/main" val="405803464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3191</TotalTime>
  <Words>578</Words>
  <Application>Microsoft Office PowerPoint</Application>
  <PresentationFormat>ユーザー設定</PresentationFormat>
  <Paragraphs>92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10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12" baseType="lpstr">
      <vt:lpstr>BIZ UDPゴシック</vt:lpstr>
      <vt:lpstr>BIZ UDP明朝 Medium</vt:lpstr>
      <vt:lpstr>HGP創英角ﾎﾟｯﾌﾟ体</vt:lpstr>
      <vt:lpstr>HG正楷書体-PRO</vt:lpstr>
      <vt:lpstr>ＭＳ Ｐゴシック</vt:lpstr>
      <vt:lpstr>UD デジタル 教科書体 N-B</vt:lpstr>
      <vt:lpstr>UD デジタル 教科書体 NK-B</vt:lpstr>
      <vt:lpstr>Arial</vt:lpstr>
      <vt:lpstr>Calibri</vt:lpstr>
      <vt:lpstr>Times New Roman</vt:lpstr>
      <vt:lpstr>Office ​​テーマ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財団法人藤沢市みらい創造財団</dc:creator>
  <cp:lastModifiedBy>辻堂青少年会館</cp:lastModifiedBy>
  <cp:revision>251</cp:revision>
  <cp:lastPrinted>2024-01-06T06:38:15Z</cp:lastPrinted>
  <dcterms:created xsi:type="dcterms:W3CDTF">2014-11-23T04:52:22Z</dcterms:created>
  <dcterms:modified xsi:type="dcterms:W3CDTF">2024-01-13T07:09:55Z</dcterms:modified>
</cp:coreProperties>
</file>