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7127875" cy="10044113"/>
  <p:notesSz cx="6735763" cy="9866313"/>
  <p:defaultTextStyle>
    <a:defPPr>
      <a:defRPr lang="ja-JP"/>
    </a:defPPr>
    <a:lvl1pPr marL="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1pPr>
    <a:lvl2pPr marL="46831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2pPr>
    <a:lvl3pPr marL="93662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3pPr>
    <a:lvl4pPr marL="140493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4pPr>
    <a:lvl5pPr marL="187324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5pPr>
    <a:lvl6pPr marL="234155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6pPr>
    <a:lvl7pPr marL="280986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7pPr>
    <a:lvl8pPr marL="327817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8pPr>
    <a:lvl9pPr marL="3746480" algn="l" defTabSz="936620" rtl="0" eaLnBrk="1" latinLnBrk="0" hangingPunct="1">
      <a:defRPr kumimoji="1" sz="18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4" userDrawn="1">
          <p15:clr>
            <a:srgbClr val="A4A3A4"/>
          </p15:clr>
        </p15:guide>
        <p15:guide id="2" pos="22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8522" autoAdjust="0"/>
  </p:normalViewPr>
  <p:slideViewPr>
    <p:cSldViewPr>
      <p:cViewPr varScale="1">
        <p:scale>
          <a:sx n="71" d="100"/>
          <a:sy n="71" d="100"/>
        </p:scale>
        <p:origin x="1338" y="90"/>
      </p:cViewPr>
      <p:guideLst>
        <p:guide orient="horz" pos="3164"/>
        <p:guide pos="22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4591" y="3120188"/>
            <a:ext cx="6058694" cy="2152974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9181" y="5691664"/>
            <a:ext cx="4989513" cy="256682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7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9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7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81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4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8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617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197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75782" y="537083"/>
            <a:ext cx="1202829" cy="11425179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7297" y="537083"/>
            <a:ext cx="3489689" cy="1142517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168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084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3053" y="6454272"/>
            <a:ext cx="6058694" cy="1994873"/>
          </a:xfrm>
        </p:spPr>
        <p:txBody>
          <a:bodyPr anchor="t"/>
          <a:lstStyle>
            <a:lvl1pPr algn="l">
              <a:defRPr sz="4056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3053" y="4257125"/>
            <a:ext cx="6058694" cy="2197148"/>
          </a:xfrm>
        </p:spPr>
        <p:txBody>
          <a:bodyPr anchor="b"/>
          <a:lstStyle>
            <a:lvl1pPr marL="0" indent="0">
              <a:buNone/>
              <a:defRPr sz="2028">
                <a:solidFill>
                  <a:schemeClr val="tx1">
                    <a:tint val="75000"/>
                  </a:schemeClr>
                </a:solidFill>
              </a:defRPr>
            </a:lvl1pPr>
            <a:lvl2pPr marL="463555" indent="0">
              <a:buNone/>
              <a:defRPr sz="1825">
                <a:solidFill>
                  <a:schemeClr val="tx1">
                    <a:tint val="75000"/>
                  </a:schemeClr>
                </a:solidFill>
              </a:defRPr>
            </a:lvl2pPr>
            <a:lvl3pPr marL="927110" indent="0">
              <a:buNone/>
              <a:defRPr sz="1622">
                <a:solidFill>
                  <a:schemeClr val="tx1">
                    <a:tint val="75000"/>
                  </a:schemeClr>
                </a:solidFill>
              </a:defRPr>
            </a:lvl3pPr>
            <a:lvl4pPr marL="1390665" indent="0"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4pPr>
            <a:lvl5pPr marL="1854220" indent="0"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5pPr>
            <a:lvl6pPr marL="2317775" indent="0"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6pPr>
            <a:lvl7pPr marL="2781330" indent="0"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7pPr>
            <a:lvl8pPr marL="3244886" indent="0"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8pPr>
            <a:lvl9pPr marL="3708441" indent="0"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034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7297" y="3124836"/>
            <a:ext cx="2346259" cy="8837425"/>
          </a:xfrm>
        </p:spPr>
        <p:txBody>
          <a:bodyPr/>
          <a:lstStyle>
            <a:lvl1pPr>
              <a:defRPr sz="2839"/>
            </a:lvl1pPr>
            <a:lvl2pPr>
              <a:defRPr sz="2433"/>
            </a:lvl2pPr>
            <a:lvl3pPr>
              <a:defRPr sz="2028"/>
            </a:lvl3pPr>
            <a:lvl4pPr>
              <a:defRPr sz="1825"/>
            </a:lvl4pPr>
            <a:lvl5pPr>
              <a:defRPr sz="1825"/>
            </a:lvl5pPr>
            <a:lvl6pPr>
              <a:defRPr sz="1825"/>
            </a:lvl6pPr>
            <a:lvl7pPr>
              <a:defRPr sz="1825"/>
            </a:lvl7pPr>
            <a:lvl8pPr>
              <a:defRPr sz="1825"/>
            </a:lvl8pPr>
            <a:lvl9pPr>
              <a:defRPr sz="18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32354" y="3124836"/>
            <a:ext cx="2346259" cy="8837425"/>
          </a:xfrm>
        </p:spPr>
        <p:txBody>
          <a:bodyPr/>
          <a:lstStyle>
            <a:lvl1pPr>
              <a:defRPr sz="2839"/>
            </a:lvl1pPr>
            <a:lvl2pPr>
              <a:defRPr sz="2433"/>
            </a:lvl2pPr>
            <a:lvl3pPr>
              <a:defRPr sz="2028"/>
            </a:lvl3pPr>
            <a:lvl4pPr>
              <a:defRPr sz="1825"/>
            </a:lvl4pPr>
            <a:lvl5pPr>
              <a:defRPr sz="1825"/>
            </a:lvl5pPr>
            <a:lvl6pPr>
              <a:defRPr sz="1825"/>
            </a:lvl6pPr>
            <a:lvl7pPr>
              <a:defRPr sz="1825"/>
            </a:lvl7pPr>
            <a:lvl8pPr>
              <a:defRPr sz="1825"/>
            </a:lvl8pPr>
            <a:lvl9pPr>
              <a:defRPr sz="18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875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4" y="402230"/>
            <a:ext cx="6415088" cy="167401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56394" y="2248301"/>
            <a:ext cx="3149383" cy="936985"/>
          </a:xfrm>
        </p:spPr>
        <p:txBody>
          <a:bodyPr anchor="b"/>
          <a:lstStyle>
            <a:lvl1pPr marL="0" indent="0">
              <a:buNone/>
              <a:defRPr sz="2433" b="1"/>
            </a:lvl1pPr>
            <a:lvl2pPr marL="463555" indent="0">
              <a:buNone/>
              <a:defRPr sz="2028" b="1"/>
            </a:lvl2pPr>
            <a:lvl3pPr marL="927110" indent="0">
              <a:buNone/>
              <a:defRPr sz="1825" b="1"/>
            </a:lvl3pPr>
            <a:lvl4pPr marL="1390665" indent="0">
              <a:buNone/>
              <a:defRPr sz="1622" b="1"/>
            </a:lvl4pPr>
            <a:lvl5pPr marL="1854220" indent="0">
              <a:buNone/>
              <a:defRPr sz="1622" b="1"/>
            </a:lvl5pPr>
            <a:lvl6pPr marL="2317775" indent="0">
              <a:buNone/>
              <a:defRPr sz="1622" b="1"/>
            </a:lvl6pPr>
            <a:lvl7pPr marL="2781330" indent="0">
              <a:buNone/>
              <a:defRPr sz="1622" b="1"/>
            </a:lvl7pPr>
            <a:lvl8pPr marL="3244886" indent="0">
              <a:buNone/>
              <a:defRPr sz="1622" b="1"/>
            </a:lvl8pPr>
            <a:lvl9pPr marL="3708441" indent="0">
              <a:buNone/>
              <a:defRPr sz="1622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6394" y="3185286"/>
            <a:ext cx="3149383" cy="5786991"/>
          </a:xfrm>
        </p:spPr>
        <p:txBody>
          <a:bodyPr/>
          <a:lstStyle>
            <a:lvl1pPr>
              <a:defRPr sz="2433"/>
            </a:lvl1pPr>
            <a:lvl2pPr>
              <a:defRPr sz="2028"/>
            </a:lvl2pPr>
            <a:lvl3pPr>
              <a:defRPr sz="1825"/>
            </a:lvl3pPr>
            <a:lvl4pPr>
              <a:defRPr sz="1622"/>
            </a:lvl4pPr>
            <a:lvl5pPr>
              <a:defRPr sz="1622"/>
            </a:lvl5pPr>
            <a:lvl6pPr>
              <a:defRPr sz="1622"/>
            </a:lvl6pPr>
            <a:lvl7pPr>
              <a:defRPr sz="1622"/>
            </a:lvl7pPr>
            <a:lvl8pPr>
              <a:defRPr sz="1622"/>
            </a:lvl8pPr>
            <a:lvl9pPr>
              <a:defRPr sz="162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20864" y="2248301"/>
            <a:ext cx="3150619" cy="936985"/>
          </a:xfrm>
        </p:spPr>
        <p:txBody>
          <a:bodyPr anchor="b"/>
          <a:lstStyle>
            <a:lvl1pPr marL="0" indent="0">
              <a:buNone/>
              <a:defRPr sz="2433" b="1"/>
            </a:lvl1pPr>
            <a:lvl2pPr marL="463555" indent="0">
              <a:buNone/>
              <a:defRPr sz="2028" b="1"/>
            </a:lvl2pPr>
            <a:lvl3pPr marL="927110" indent="0">
              <a:buNone/>
              <a:defRPr sz="1825" b="1"/>
            </a:lvl3pPr>
            <a:lvl4pPr marL="1390665" indent="0">
              <a:buNone/>
              <a:defRPr sz="1622" b="1"/>
            </a:lvl4pPr>
            <a:lvl5pPr marL="1854220" indent="0">
              <a:buNone/>
              <a:defRPr sz="1622" b="1"/>
            </a:lvl5pPr>
            <a:lvl6pPr marL="2317775" indent="0">
              <a:buNone/>
              <a:defRPr sz="1622" b="1"/>
            </a:lvl6pPr>
            <a:lvl7pPr marL="2781330" indent="0">
              <a:buNone/>
              <a:defRPr sz="1622" b="1"/>
            </a:lvl7pPr>
            <a:lvl8pPr marL="3244886" indent="0">
              <a:buNone/>
              <a:defRPr sz="1622" b="1"/>
            </a:lvl8pPr>
            <a:lvl9pPr marL="3708441" indent="0">
              <a:buNone/>
              <a:defRPr sz="1622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20864" y="3185286"/>
            <a:ext cx="3150619" cy="5786991"/>
          </a:xfrm>
        </p:spPr>
        <p:txBody>
          <a:bodyPr/>
          <a:lstStyle>
            <a:lvl1pPr>
              <a:defRPr sz="2433"/>
            </a:lvl1pPr>
            <a:lvl2pPr>
              <a:defRPr sz="2028"/>
            </a:lvl2pPr>
            <a:lvl3pPr>
              <a:defRPr sz="1825"/>
            </a:lvl3pPr>
            <a:lvl4pPr>
              <a:defRPr sz="1622"/>
            </a:lvl4pPr>
            <a:lvl5pPr>
              <a:defRPr sz="1622"/>
            </a:lvl5pPr>
            <a:lvl6pPr>
              <a:defRPr sz="1622"/>
            </a:lvl6pPr>
            <a:lvl7pPr>
              <a:defRPr sz="1622"/>
            </a:lvl7pPr>
            <a:lvl8pPr>
              <a:defRPr sz="1622"/>
            </a:lvl8pPr>
            <a:lvl9pPr>
              <a:defRPr sz="162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304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49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88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6395" y="399906"/>
            <a:ext cx="2345022" cy="1701919"/>
          </a:xfrm>
        </p:spPr>
        <p:txBody>
          <a:bodyPr anchor="b"/>
          <a:lstStyle>
            <a:lvl1pPr algn="l">
              <a:defRPr sz="2028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86802" y="399905"/>
            <a:ext cx="3984681" cy="8572373"/>
          </a:xfrm>
        </p:spPr>
        <p:txBody>
          <a:bodyPr/>
          <a:lstStyle>
            <a:lvl1pPr>
              <a:defRPr sz="3244"/>
            </a:lvl1pPr>
            <a:lvl2pPr>
              <a:defRPr sz="2839"/>
            </a:lvl2pPr>
            <a:lvl3pPr>
              <a:defRPr sz="2433"/>
            </a:lvl3pPr>
            <a:lvl4pPr>
              <a:defRPr sz="2028"/>
            </a:lvl4pPr>
            <a:lvl5pPr>
              <a:defRPr sz="2028"/>
            </a:lvl5pPr>
            <a:lvl6pPr>
              <a:defRPr sz="2028"/>
            </a:lvl6pPr>
            <a:lvl7pPr>
              <a:defRPr sz="2028"/>
            </a:lvl7pPr>
            <a:lvl8pPr>
              <a:defRPr sz="2028"/>
            </a:lvl8pPr>
            <a:lvl9pPr>
              <a:defRPr sz="202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56395" y="2101825"/>
            <a:ext cx="2345022" cy="6870453"/>
          </a:xfrm>
        </p:spPr>
        <p:txBody>
          <a:bodyPr/>
          <a:lstStyle>
            <a:lvl1pPr marL="0" indent="0">
              <a:buNone/>
              <a:defRPr sz="1419"/>
            </a:lvl1pPr>
            <a:lvl2pPr marL="463555" indent="0">
              <a:buNone/>
              <a:defRPr sz="1217"/>
            </a:lvl2pPr>
            <a:lvl3pPr marL="927110" indent="0">
              <a:buNone/>
              <a:defRPr sz="1014"/>
            </a:lvl3pPr>
            <a:lvl4pPr marL="1390665" indent="0">
              <a:buNone/>
              <a:defRPr sz="913"/>
            </a:lvl4pPr>
            <a:lvl5pPr marL="1854220" indent="0">
              <a:buNone/>
              <a:defRPr sz="913"/>
            </a:lvl5pPr>
            <a:lvl6pPr marL="2317775" indent="0">
              <a:buNone/>
              <a:defRPr sz="913"/>
            </a:lvl6pPr>
            <a:lvl7pPr marL="2781330" indent="0">
              <a:buNone/>
              <a:defRPr sz="913"/>
            </a:lvl7pPr>
            <a:lvl8pPr marL="3244886" indent="0">
              <a:buNone/>
              <a:defRPr sz="913"/>
            </a:lvl8pPr>
            <a:lvl9pPr marL="3708441" indent="0">
              <a:buNone/>
              <a:defRPr sz="9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42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7113" y="7030880"/>
            <a:ext cx="4276725" cy="830036"/>
          </a:xfrm>
        </p:spPr>
        <p:txBody>
          <a:bodyPr anchor="b"/>
          <a:lstStyle>
            <a:lvl1pPr algn="l">
              <a:defRPr sz="2028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97113" y="897460"/>
            <a:ext cx="4276725" cy="6026468"/>
          </a:xfrm>
        </p:spPr>
        <p:txBody>
          <a:bodyPr/>
          <a:lstStyle>
            <a:lvl1pPr marL="0" indent="0">
              <a:buNone/>
              <a:defRPr sz="3244"/>
            </a:lvl1pPr>
            <a:lvl2pPr marL="463555" indent="0">
              <a:buNone/>
              <a:defRPr sz="2839"/>
            </a:lvl2pPr>
            <a:lvl3pPr marL="927110" indent="0">
              <a:buNone/>
              <a:defRPr sz="2433"/>
            </a:lvl3pPr>
            <a:lvl4pPr marL="1390665" indent="0">
              <a:buNone/>
              <a:defRPr sz="2028"/>
            </a:lvl4pPr>
            <a:lvl5pPr marL="1854220" indent="0">
              <a:buNone/>
              <a:defRPr sz="2028"/>
            </a:lvl5pPr>
            <a:lvl6pPr marL="2317775" indent="0">
              <a:buNone/>
              <a:defRPr sz="2028"/>
            </a:lvl6pPr>
            <a:lvl7pPr marL="2781330" indent="0">
              <a:buNone/>
              <a:defRPr sz="2028"/>
            </a:lvl7pPr>
            <a:lvl8pPr marL="3244886" indent="0">
              <a:buNone/>
              <a:defRPr sz="2028"/>
            </a:lvl8pPr>
            <a:lvl9pPr marL="3708441" indent="0">
              <a:buNone/>
              <a:defRPr sz="2028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97113" y="7860916"/>
            <a:ext cx="4276725" cy="1178787"/>
          </a:xfrm>
        </p:spPr>
        <p:txBody>
          <a:bodyPr/>
          <a:lstStyle>
            <a:lvl1pPr marL="0" indent="0">
              <a:buNone/>
              <a:defRPr sz="1419"/>
            </a:lvl1pPr>
            <a:lvl2pPr marL="463555" indent="0">
              <a:buNone/>
              <a:defRPr sz="1217"/>
            </a:lvl2pPr>
            <a:lvl3pPr marL="927110" indent="0">
              <a:buNone/>
              <a:defRPr sz="1014"/>
            </a:lvl3pPr>
            <a:lvl4pPr marL="1390665" indent="0">
              <a:buNone/>
              <a:defRPr sz="913"/>
            </a:lvl4pPr>
            <a:lvl5pPr marL="1854220" indent="0">
              <a:buNone/>
              <a:defRPr sz="913"/>
            </a:lvl5pPr>
            <a:lvl6pPr marL="2317775" indent="0">
              <a:buNone/>
              <a:defRPr sz="913"/>
            </a:lvl6pPr>
            <a:lvl7pPr marL="2781330" indent="0">
              <a:buNone/>
              <a:defRPr sz="913"/>
            </a:lvl7pPr>
            <a:lvl8pPr marL="3244886" indent="0">
              <a:buNone/>
              <a:defRPr sz="913"/>
            </a:lvl8pPr>
            <a:lvl9pPr marL="3708441" indent="0">
              <a:buNone/>
              <a:defRPr sz="9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054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56394" y="402230"/>
            <a:ext cx="6415088" cy="1674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56394" y="2343628"/>
            <a:ext cx="6415088" cy="6628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56394" y="9309406"/>
            <a:ext cx="1663171" cy="5347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7B6E6-09E8-40F8-8C2C-8DBC6C7C6518}" type="datetimeFigureOut">
              <a:rPr kumimoji="1" lang="ja-JP" altLang="en-US" smtClean="0"/>
              <a:t>2024/1/13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35358" y="9309406"/>
            <a:ext cx="2257160" cy="5347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08310" y="9309406"/>
            <a:ext cx="1663171" cy="5347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B60BE-2D1A-4830-9894-EECA00FC7F6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140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7110" rtl="0" eaLnBrk="1" latinLnBrk="0" hangingPunct="1">
        <a:spcBef>
          <a:spcPct val="0"/>
        </a:spcBef>
        <a:buNone/>
        <a:defRPr kumimoji="1" sz="44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666" indent="-347666" algn="l" defTabSz="927110" rtl="0" eaLnBrk="1" latinLnBrk="0" hangingPunct="1">
        <a:spcBef>
          <a:spcPct val="20000"/>
        </a:spcBef>
        <a:buFont typeface="Arial" pitchFamily="34" charset="0"/>
        <a:buChar char="•"/>
        <a:defRPr kumimoji="1" sz="3244" kern="1200">
          <a:solidFill>
            <a:schemeClr val="tx1"/>
          </a:solidFill>
          <a:latin typeface="+mn-lt"/>
          <a:ea typeface="+mn-ea"/>
          <a:cs typeface="+mn-cs"/>
        </a:defRPr>
      </a:lvl1pPr>
      <a:lvl2pPr marL="753277" indent="-289722" algn="l" defTabSz="927110" rtl="0" eaLnBrk="1" latinLnBrk="0" hangingPunct="1">
        <a:spcBef>
          <a:spcPct val="20000"/>
        </a:spcBef>
        <a:buFont typeface="Arial" pitchFamily="34" charset="0"/>
        <a:buChar char="–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2pPr>
      <a:lvl3pPr marL="1158888" indent="-231778" algn="l" defTabSz="927110" rtl="0" eaLnBrk="1" latinLnBrk="0" hangingPunct="1">
        <a:spcBef>
          <a:spcPct val="20000"/>
        </a:spcBef>
        <a:buFont typeface="Arial" pitchFamily="34" charset="0"/>
        <a:buChar char="•"/>
        <a:defRPr kumimoji="1" sz="2433" kern="1200">
          <a:solidFill>
            <a:schemeClr val="tx1"/>
          </a:solidFill>
          <a:latin typeface="+mn-lt"/>
          <a:ea typeface="+mn-ea"/>
          <a:cs typeface="+mn-cs"/>
        </a:defRPr>
      </a:lvl3pPr>
      <a:lvl4pPr marL="1622443" indent="-231778" algn="l" defTabSz="927110" rtl="0" eaLnBrk="1" latinLnBrk="0" hangingPunct="1">
        <a:spcBef>
          <a:spcPct val="20000"/>
        </a:spcBef>
        <a:buFont typeface="Arial" pitchFamily="34" charset="0"/>
        <a:buChar char="–"/>
        <a:defRPr kumimoji="1" sz="2028" kern="1200">
          <a:solidFill>
            <a:schemeClr val="tx1"/>
          </a:solidFill>
          <a:latin typeface="+mn-lt"/>
          <a:ea typeface="+mn-ea"/>
          <a:cs typeface="+mn-cs"/>
        </a:defRPr>
      </a:lvl4pPr>
      <a:lvl5pPr marL="2085998" indent="-231778" algn="l" defTabSz="927110" rtl="0" eaLnBrk="1" latinLnBrk="0" hangingPunct="1">
        <a:spcBef>
          <a:spcPct val="20000"/>
        </a:spcBef>
        <a:buFont typeface="Arial" pitchFamily="34" charset="0"/>
        <a:buChar char="»"/>
        <a:defRPr kumimoji="1" sz="2028" kern="1200">
          <a:solidFill>
            <a:schemeClr val="tx1"/>
          </a:solidFill>
          <a:latin typeface="+mn-lt"/>
          <a:ea typeface="+mn-ea"/>
          <a:cs typeface="+mn-cs"/>
        </a:defRPr>
      </a:lvl5pPr>
      <a:lvl6pPr marL="2549553" indent="-231778" algn="l" defTabSz="927110" rtl="0" eaLnBrk="1" latinLnBrk="0" hangingPunct="1">
        <a:spcBef>
          <a:spcPct val="20000"/>
        </a:spcBef>
        <a:buFont typeface="Arial" pitchFamily="34" charset="0"/>
        <a:buChar char="•"/>
        <a:defRPr kumimoji="1" sz="2028" kern="1200">
          <a:solidFill>
            <a:schemeClr val="tx1"/>
          </a:solidFill>
          <a:latin typeface="+mn-lt"/>
          <a:ea typeface="+mn-ea"/>
          <a:cs typeface="+mn-cs"/>
        </a:defRPr>
      </a:lvl6pPr>
      <a:lvl7pPr marL="3013108" indent="-231778" algn="l" defTabSz="927110" rtl="0" eaLnBrk="1" latinLnBrk="0" hangingPunct="1">
        <a:spcBef>
          <a:spcPct val="20000"/>
        </a:spcBef>
        <a:buFont typeface="Arial" pitchFamily="34" charset="0"/>
        <a:buChar char="•"/>
        <a:defRPr kumimoji="1" sz="2028" kern="1200">
          <a:solidFill>
            <a:schemeClr val="tx1"/>
          </a:solidFill>
          <a:latin typeface="+mn-lt"/>
          <a:ea typeface="+mn-ea"/>
          <a:cs typeface="+mn-cs"/>
        </a:defRPr>
      </a:lvl7pPr>
      <a:lvl8pPr marL="3476663" indent="-231778" algn="l" defTabSz="927110" rtl="0" eaLnBrk="1" latinLnBrk="0" hangingPunct="1">
        <a:spcBef>
          <a:spcPct val="20000"/>
        </a:spcBef>
        <a:buFont typeface="Arial" pitchFamily="34" charset="0"/>
        <a:buChar char="•"/>
        <a:defRPr kumimoji="1" sz="2028" kern="1200">
          <a:solidFill>
            <a:schemeClr val="tx1"/>
          </a:solidFill>
          <a:latin typeface="+mn-lt"/>
          <a:ea typeface="+mn-ea"/>
          <a:cs typeface="+mn-cs"/>
        </a:defRPr>
      </a:lvl8pPr>
      <a:lvl9pPr marL="3940218" indent="-231778" algn="l" defTabSz="927110" rtl="0" eaLnBrk="1" latinLnBrk="0" hangingPunct="1">
        <a:spcBef>
          <a:spcPct val="20000"/>
        </a:spcBef>
        <a:buFont typeface="Arial" pitchFamily="34" charset="0"/>
        <a:buChar char="•"/>
        <a:defRPr kumimoji="1" sz="20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1pPr>
      <a:lvl2pPr marL="463555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2pPr>
      <a:lvl3pPr marL="927110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3pPr>
      <a:lvl4pPr marL="1390665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4pPr>
      <a:lvl5pPr marL="1854220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5pPr>
      <a:lvl6pPr marL="2317775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6pPr>
      <a:lvl7pPr marL="2781330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7pPr>
      <a:lvl8pPr marL="3244886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8pPr>
      <a:lvl9pPr marL="3708441" algn="l" defTabSz="927110" rtl="0" eaLnBrk="1" latinLnBrk="0" hangingPunct="1">
        <a:defRPr kumimoji="1" sz="18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43604"/>
              </p:ext>
            </p:extLst>
          </p:nvPr>
        </p:nvGraphicFramePr>
        <p:xfrm>
          <a:off x="133615" y="4651438"/>
          <a:ext cx="6769891" cy="5099258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295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1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5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9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クラブ名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活動日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対　象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</a:rPr>
                        <a:t>年会費</a:t>
                      </a:r>
                      <a:endParaRPr lang="ja-JP" sz="1100" kern="10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備　考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将棋</a:t>
                      </a:r>
                      <a:r>
                        <a:rPr lang="ja-JP" sz="1100" kern="100" dirty="0">
                          <a:effectLst/>
                        </a:rPr>
                        <a:t>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毎月第</a:t>
                      </a:r>
                      <a:r>
                        <a:rPr lang="en-US" sz="1100" kern="100" dirty="0">
                          <a:effectLst/>
                        </a:rPr>
                        <a:t>1</a:t>
                      </a:r>
                      <a:r>
                        <a:rPr lang="ja-JP" sz="1100" kern="100" dirty="0">
                          <a:effectLst/>
                        </a:rPr>
                        <a:t>日曜日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10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00</a:t>
                      </a:r>
                      <a:r>
                        <a:rPr lang="ja-JP" sz="1100" kern="100" dirty="0">
                          <a:effectLst/>
                        </a:rPr>
                        <a:t>～</a:t>
                      </a:r>
                      <a:r>
                        <a:rPr lang="en-US" sz="1100" kern="100" dirty="0">
                          <a:effectLst/>
                        </a:rPr>
                        <a:t>11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小・中学生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1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1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人</a:t>
                      </a:r>
                      <a:endParaRPr kumimoji="1" lang="ja-JP" altLang="ja-JP" sz="1100" kern="100" dirty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</a:t>
                      </a:r>
                      <a:r>
                        <a:rPr lang="en-US" sz="1100" kern="100" dirty="0" smtClean="0">
                          <a:effectLst/>
                        </a:rPr>
                        <a:t>,000</a:t>
                      </a:r>
                      <a:r>
                        <a:rPr lang="ja-JP" sz="1100" kern="100" dirty="0">
                          <a:effectLst/>
                        </a:rPr>
                        <a:t>円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  <a:cs typeface="Times New Roman"/>
                        </a:rPr>
                        <a:t>コマの並べ方、動かし方がわかることが参加の条件となります。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発明クラブ</a:t>
                      </a:r>
                      <a:endParaRPr lang="en-US" altLang="ja-JP" sz="1100" kern="100" dirty="0" smtClean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effectLst/>
                        </a:rPr>
                        <a:t>毎月第</a:t>
                      </a:r>
                      <a:r>
                        <a:rPr lang="en-US" altLang="ja-JP" sz="1100" kern="100" dirty="0" smtClean="0">
                          <a:effectLst/>
                        </a:rPr>
                        <a:t>2</a:t>
                      </a:r>
                      <a:r>
                        <a:rPr lang="ja-JP" altLang="ja-JP" sz="1100" kern="100" dirty="0" smtClean="0">
                          <a:effectLst/>
                        </a:rPr>
                        <a:t>日曜日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kern="100" dirty="0" smtClean="0">
                          <a:effectLst/>
                        </a:rPr>
                        <a:t>9:30</a:t>
                      </a:r>
                      <a:r>
                        <a:rPr kumimoji="1" lang="ja-JP" altLang="ja-JP" sz="1100" kern="100" dirty="0" smtClean="0">
                          <a:effectLst/>
                        </a:rPr>
                        <a:t>～</a:t>
                      </a:r>
                      <a:r>
                        <a:rPr kumimoji="1" lang="en-US" altLang="ja-JP" sz="1100" kern="100" dirty="0" smtClean="0">
                          <a:effectLst/>
                        </a:rPr>
                        <a:t>12</a:t>
                      </a:r>
                      <a:r>
                        <a:rPr kumimoji="1" lang="ja-JP" altLang="en-US" sz="1100" kern="100" dirty="0" smtClean="0">
                          <a:effectLst/>
                        </a:rPr>
                        <a:t>：</a:t>
                      </a:r>
                      <a:r>
                        <a:rPr kumimoji="1" lang="en-US" altLang="ja-JP" sz="1100" kern="100" dirty="0" smtClean="0">
                          <a:effectLst/>
                        </a:rPr>
                        <a:t>00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小学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年～中学生　　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20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人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u="none" strike="noStrike" kern="1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3,500</a:t>
                      </a:r>
                      <a:r>
                        <a:rPr kumimoji="1" lang="ja-JP" altLang="en-US" sz="1100" u="none" strike="noStrike" kern="1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円</a:t>
                      </a:r>
                      <a:endParaRPr kumimoji="1" lang="en-US" altLang="ja-JP" sz="1100" u="none" strike="noStrike" kern="1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発明作品は</a:t>
                      </a:r>
                      <a:r>
                        <a:rPr lang="en-US" altLang="ja-JP" sz="1100" kern="100" dirty="0" smtClean="0">
                          <a:effectLst/>
                          <a:latin typeface="+mj-lt"/>
                        </a:rPr>
                        <a:t>10</a:t>
                      </a: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月に開催される創意くふう展覧会に出展します。</a:t>
                      </a:r>
                      <a:endParaRPr lang="ja-JP" sz="1100" kern="100" dirty="0">
                        <a:effectLst/>
                        <a:latin typeface="+mj-lt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444178908"/>
                  </a:ext>
                </a:extLst>
              </a:tr>
              <a:tr h="5400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卓球</a:t>
                      </a:r>
                      <a:r>
                        <a:rPr lang="ja-JP" sz="1100" kern="100" dirty="0">
                          <a:effectLst/>
                        </a:rPr>
                        <a:t>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毎月第</a:t>
                      </a:r>
                      <a:r>
                        <a:rPr lang="en-US" sz="1100" kern="100" dirty="0" smtClean="0">
                          <a:effectLst/>
                        </a:rPr>
                        <a:t>1</a:t>
                      </a:r>
                      <a:r>
                        <a:rPr lang="ja-JP" sz="1100" kern="100" dirty="0" smtClean="0">
                          <a:effectLst/>
                        </a:rPr>
                        <a:t>日曜日</a:t>
                      </a:r>
                      <a:endParaRPr lang="ja-JP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9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r>
                        <a:rPr lang="ja-JP" sz="1100" kern="100" dirty="0">
                          <a:effectLst/>
                        </a:rPr>
                        <a:t>～</a:t>
                      </a:r>
                      <a:r>
                        <a:rPr lang="en-US" sz="1100" kern="100" dirty="0">
                          <a:effectLst/>
                        </a:rPr>
                        <a:t>11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  <a:latin typeface="+mj-ea"/>
                          <a:ea typeface="+mj-ea"/>
                        </a:rPr>
                        <a:t>小学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１～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年生</a:t>
                      </a:r>
                      <a:endParaRPr lang="en-US" altLang="ja-JP" sz="11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16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人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</a:t>
                      </a:r>
                      <a:r>
                        <a:rPr lang="en-US" sz="1100" kern="100" dirty="0" smtClean="0">
                          <a:effectLst/>
                        </a:rPr>
                        <a:t>,000</a:t>
                      </a:r>
                      <a:r>
                        <a:rPr lang="ja-JP" sz="1100" kern="100" dirty="0">
                          <a:effectLst/>
                        </a:rPr>
                        <a:t>円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卓球ラケット・シューズ（上履き可）をご用意ください。</a:t>
                      </a:r>
                      <a:endParaRPr lang="ja-JP" sz="1100" kern="100" dirty="0">
                        <a:effectLst/>
                        <a:latin typeface="+mj-lt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effectLst/>
                        </a:rPr>
                        <a:t>毎月第</a:t>
                      </a:r>
                      <a:r>
                        <a:rPr lang="en-US" altLang="ja-JP" sz="1100" kern="100" dirty="0" smtClean="0">
                          <a:effectLst/>
                        </a:rPr>
                        <a:t>3</a:t>
                      </a:r>
                      <a:r>
                        <a:rPr lang="ja-JP" altLang="ja-JP" sz="1100" kern="100" dirty="0" smtClean="0">
                          <a:effectLst/>
                        </a:rPr>
                        <a:t>日曜日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9</a:t>
                      </a:r>
                      <a:r>
                        <a:rPr lang="ja-JP" altLang="ja-JP" sz="1100" kern="100" dirty="0" smtClean="0">
                          <a:effectLst/>
                        </a:rPr>
                        <a:t>：</a:t>
                      </a:r>
                      <a:r>
                        <a:rPr lang="en-US" altLang="ja-JP" sz="1100" kern="100" dirty="0" smtClean="0">
                          <a:effectLst/>
                        </a:rPr>
                        <a:t>30</a:t>
                      </a:r>
                      <a:r>
                        <a:rPr lang="ja-JP" altLang="ja-JP" sz="1100" kern="100" dirty="0" smtClean="0">
                          <a:effectLst/>
                        </a:rPr>
                        <a:t>～</a:t>
                      </a:r>
                      <a:r>
                        <a:rPr lang="en-US" altLang="ja-JP" sz="1100" kern="100" dirty="0" smtClean="0">
                          <a:effectLst/>
                        </a:rPr>
                        <a:t>11</a:t>
                      </a:r>
                      <a:r>
                        <a:rPr lang="ja-JP" altLang="ja-JP" sz="1100" kern="100" dirty="0" smtClean="0">
                          <a:effectLst/>
                        </a:rPr>
                        <a:t>：</a:t>
                      </a:r>
                      <a:r>
                        <a:rPr lang="en-US" altLang="ja-JP" sz="1100" kern="100" dirty="0" smtClean="0">
                          <a:effectLst/>
                        </a:rPr>
                        <a:t>30</a:t>
                      </a:r>
                      <a:endParaRPr lang="ja-JP" altLang="ja-JP" sz="1100" kern="100" dirty="0" smtClean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effectLst/>
                          <a:latin typeface="+mj-ea"/>
                          <a:ea typeface="+mj-ea"/>
                        </a:rPr>
                        <a:t>小学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～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6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年生　</a:t>
                      </a:r>
                      <a:endParaRPr lang="en-US" altLang="ja-JP" sz="11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16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人</a:t>
                      </a:r>
                      <a:endParaRPr lang="ja-JP" alt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3,000</a:t>
                      </a:r>
                      <a:r>
                        <a:rPr lang="ja-JP" altLang="en-US" sz="1100" kern="100" dirty="0" smtClean="0">
                          <a:effectLst/>
                        </a:rPr>
                        <a:t>円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映像</a:t>
                      </a:r>
                      <a:r>
                        <a:rPr lang="ja-JP" sz="1100" kern="100" dirty="0">
                          <a:effectLst/>
                        </a:rPr>
                        <a:t>制作クラブ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毎月第</a:t>
                      </a:r>
                      <a:r>
                        <a:rPr lang="en-US" sz="1100" kern="100" dirty="0">
                          <a:effectLst/>
                        </a:rPr>
                        <a:t>3</a:t>
                      </a:r>
                      <a:r>
                        <a:rPr lang="ja-JP" sz="1100" kern="100" dirty="0">
                          <a:effectLst/>
                        </a:rPr>
                        <a:t>日曜日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9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r>
                        <a:rPr lang="ja-JP" sz="1100" kern="100" dirty="0">
                          <a:effectLst/>
                        </a:rPr>
                        <a:t>～</a:t>
                      </a:r>
                      <a:r>
                        <a:rPr lang="en-US" sz="1100" kern="100" dirty="0">
                          <a:effectLst/>
                        </a:rPr>
                        <a:t>11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小・中学生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sz="1100" kern="100" dirty="0" smtClean="0">
                          <a:effectLst/>
                          <a:latin typeface="+mj-ea"/>
                          <a:ea typeface="+mj-ea"/>
                        </a:rPr>
                        <a:t>人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</a:t>
                      </a:r>
                      <a:r>
                        <a:rPr lang="en-US" sz="1100" kern="100" dirty="0" smtClean="0">
                          <a:effectLst/>
                        </a:rPr>
                        <a:t>,</a:t>
                      </a:r>
                      <a:r>
                        <a:rPr lang="en-US" altLang="ja-JP" sz="1100" kern="100" dirty="0" smtClean="0">
                          <a:effectLst/>
                        </a:rPr>
                        <a:t>5</a:t>
                      </a:r>
                      <a:r>
                        <a:rPr lang="en-US" sz="1100" kern="100" dirty="0" smtClean="0">
                          <a:effectLst/>
                        </a:rPr>
                        <a:t>00</a:t>
                      </a:r>
                      <a:r>
                        <a:rPr lang="ja-JP" sz="1100" kern="100" dirty="0">
                          <a:effectLst/>
                        </a:rPr>
                        <a:t>円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撮影、編集、発表などの映像制作を行います。</a:t>
                      </a:r>
                      <a:endParaRPr lang="ja-JP" sz="1100" kern="100" dirty="0">
                        <a:effectLst/>
                        <a:latin typeface="+mj-lt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パソコンクラブ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毎月第</a:t>
                      </a:r>
                      <a:r>
                        <a:rPr lang="en-US" sz="1100" kern="100" dirty="0">
                          <a:effectLst/>
                        </a:rPr>
                        <a:t>4</a:t>
                      </a:r>
                      <a:r>
                        <a:rPr lang="ja-JP" sz="1100" kern="100" dirty="0">
                          <a:effectLst/>
                        </a:rPr>
                        <a:t>日曜日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9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r>
                        <a:rPr lang="ja-JP" sz="1100" kern="100" dirty="0">
                          <a:effectLst/>
                        </a:rPr>
                        <a:t>～</a:t>
                      </a:r>
                      <a:r>
                        <a:rPr lang="en-US" sz="1100" kern="100" dirty="0">
                          <a:effectLst/>
                        </a:rPr>
                        <a:t>11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小学生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人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effectLst/>
                        </a:rPr>
                        <a:t>3,</a:t>
                      </a:r>
                      <a:r>
                        <a:rPr lang="en-US" altLang="ja-JP" sz="1100" kern="100" dirty="0" smtClean="0">
                          <a:effectLst/>
                        </a:rPr>
                        <a:t>5</a:t>
                      </a:r>
                      <a:r>
                        <a:rPr lang="en-US" sz="1100" kern="100" dirty="0" smtClean="0">
                          <a:effectLst/>
                        </a:rPr>
                        <a:t>00</a:t>
                      </a:r>
                      <a:r>
                        <a:rPr lang="ja-JP" sz="1100" kern="100" dirty="0">
                          <a:effectLst/>
                        </a:rPr>
                        <a:t>円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lt"/>
                        </a:rPr>
                        <a:t>エクセルや</a:t>
                      </a:r>
                      <a:r>
                        <a:rPr lang="ja-JP" sz="1100" kern="100" dirty="0" smtClean="0">
                          <a:effectLst/>
                          <a:latin typeface="+mj-lt"/>
                        </a:rPr>
                        <a:t>ワード</a:t>
                      </a: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・プログラミングなどの</a:t>
                      </a:r>
                      <a:r>
                        <a:rPr lang="ja-JP" sz="1100" kern="100" dirty="0" smtClean="0">
                          <a:effectLst/>
                          <a:latin typeface="+mj-lt"/>
                        </a:rPr>
                        <a:t>技術</a:t>
                      </a:r>
                      <a:r>
                        <a:rPr lang="ja-JP" sz="1100" kern="100" dirty="0">
                          <a:effectLst/>
                          <a:latin typeface="+mj-lt"/>
                        </a:rPr>
                        <a:t>を身に</a:t>
                      </a:r>
                      <a:r>
                        <a:rPr lang="ja-JP" sz="1100" kern="100" dirty="0" smtClean="0">
                          <a:effectLst/>
                          <a:latin typeface="+mj-lt"/>
                        </a:rPr>
                        <a:t>つけま</a:t>
                      </a: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す</a:t>
                      </a:r>
                      <a:r>
                        <a:rPr lang="ja-JP" sz="1100" kern="100" dirty="0" smtClean="0">
                          <a:effectLst/>
                          <a:latin typeface="+mj-lt"/>
                        </a:rPr>
                        <a:t>。</a:t>
                      </a:r>
                      <a:endParaRPr lang="ja-JP" sz="1100" kern="100" dirty="0">
                        <a:effectLst/>
                        <a:latin typeface="+mj-lt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手芸</a:t>
                      </a:r>
                      <a:r>
                        <a:rPr lang="ja-JP" sz="1100" kern="100" dirty="0">
                          <a:effectLst/>
                        </a:rPr>
                        <a:t>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毎月第</a:t>
                      </a:r>
                      <a:r>
                        <a:rPr lang="en-US" altLang="ja-JP" sz="1100" kern="100" dirty="0" smtClean="0">
                          <a:effectLst/>
                        </a:rPr>
                        <a:t>4</a:t>
                      </a:r>
                      <a:r>
                        <a:rPr lang="ja-JP" sz="1100" kern="100" dirty="0" smtClean="0">
                          <a:effectLst/>
                        </a:rPr>
                        <a:t>日曜日</a:t>
                      </a:r>
                      <a:endParaRPr lang="ja-JP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9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r>
                        <a:rPr lang="ja-JP" sz="1100" kern="100" dirty="0">
                          <a:effectLst/>
                        </a:rPr>
                        <a:t>～</a:t>
                      </a:r>
                      <a:r>
                        <a:rPr lang="en-US" sz="1100" kern="100" dirty="0">
                          <a:effectLst/>
                        </a:rPr>
                        <a:t>11</a:t>
                      </a:r>
                      <a:r>
                        <a:rPr lang="ja-JP" sz="1100" kern="100" dirty="0">
                          <a:effectLst/>
                        </a:rPr>
                        <a:t>：</a:t>
                      </a:r>
                      <a:r>
                        <a:rPr lang="en-US" sz="1100" kern="100" dirty="0">
                          <a:effectLst/>
                        </a:rPr>
                        <a:t>30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effectLst/>
                          <a:latin typeface="+mj-ea"/>
                          <a:ea typeface="+mj-ea"/>
                        </a:rPr>
                        <a:t>小学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～</a:t>
                      </a: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6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年生</a:t>
                      </a:r>
                      <a:endParaRPr lang="en-US" altLang="ja-JP" sz="11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1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1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人</a:t>
                      </a:r>
                      <a:endParaRPr kumimoji="1" lang="ja-JP" altLang="ja-JP" sz="1100" kern="100" dirty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</a:t>
                      </a:r>
                      <a:r>
                        <a:rPr lang="en-US" sz="1100" kern="100" dirty="0" smtClean="0">
                          <a:effectLst/>
                        </a:rPr>
                        <a:t>,000</a:t>
                      </a:r>
                      <a:r>
                        <a:rPr lang="ja-JP" sz="1100" kern="100" dirty="0">
                          <a:effectLst/>
                        </a:rPr>
                        <a:t>円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 smtClean="0">
                          <a:effectLst/>
                        </a:rPr>
                        <a:t>別途</a:t>
                      </a:r>
                      <a:r>
                        <a:rPr lang="ja-JP" sz="1100" kern="100" dirty="0">
                          <a:effectLst/>
                        </a:rPr>
                        <a:t>材料費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lt"/>
                        </a:rPr>
                        <a:t>アクセサリーや</a:t>
                      </a:r>
                      <a:r>
                        <a:rPr lang="ja-JP" sz="1100" kern="100" dirty="0" smtClean="0">
                          <a:effectLst/>
                          <a:latin typeface="+mj-lt"/>
                        </a:rPr>
                        <a:t>小物</a:t>
                      </a: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づくり、編み物</a:t>
                      </a:r>
                      <a:r>
                        <a:rPr lang="ja-JP" sz="1100" kern="100" dirty="0" smtClean="0">
                          <a:effectLst/>
                          <a:latin typeface="+mj-lt"/>
                        </a:rPr>
                        <a:t>など</a:t>
                      </a: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を楽しみます。</a:t>
                      </a:r>
                      <a:endParaRPr lang="ja-JP" sz="1100" kern="100" dirty="0">
                        <a:effectLst/>
                        <a:latin typeface="+mj-lt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1122491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 err="1" smtClean="0">
                          <a:effectLst/>
                        </a:rPr>
                        <a:t>けん</a:t>
                      </a:r>
                      <a:r>
                        <a:rPr lang="ja-JP" sz="1100" kern="100" dirty="0">
                          <a:effectLst/>
                        </a:rPr>
                        <a:t>玉クラブ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毎月第</a:t>
                      </a:r>
                      <a:r>
                        <a:rPr lang="en-US" sz="1100" kern="100" dirty="0">
                          <a:effectLst/>
                        </a:rPr>
                        <a:t>4</a:t>
                      </a:r>
                      <a:r>
                        <a:rPr lang="ja-JP" sz="1100" kern="100" dirty="0" smtClean="0">
                          <a:effectLst/>
                        </a:rPr>
                        <a:t>日曜日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effectLst/>
                        </a:rPr>
                        <a:t>13</a:t>
                      </a:r>
                      <a:r>
                        <a:rPr lang="ja-JP" sz="1100" kern="100" dirty="0" smtClean="0">
                          <a:effectLst/>
                        </a:rPr>
                        <a:t>：</a:t>
                      </a:r>
                      <a:r>
                        <a:rPr lang="en-US" sz="1100" kern="100" dirty="0" smtClean="0">
                          <a:effectLst/>
                        </a:rPr>
                        <a:t>00</a:t>
                      </a:r>
                      <a:r>
                        <a:rPr lang="ja-JP" sz="1100" kern="100" dirty="0" smtClean="0">
                          <a:effectLst/>
                        </a:rPr>
                        <a:t>～</a:t>
                      </a:r>
                      <a:r>
                        <a:rPr lang="en-US" sz="1100" kern="100" dirty="0" smtClean="0">
                          <a:effectLst/>
                        </a:rPr>
                        <a:t>15</a:t>
                      </a:r>
                      <a:r>
                        <a:rPr lang="ja-JP" sz="1100" kern="100" dirty="0" smtClean="0">
                          <a:effectLst/>
                        </a:rPr>
                        <a:t>：</a:t>
                      </a:r>
                      <a:r>
                        <a:rPr lang="en-US" sz="1100" kern="100" dirty="0" smtClean="0">
                          <a:effectLst/>
                        </a:rPr>
                        <a:t>00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j-ea"/>
                          <a:ea typeface="+mj-ea"/>
                        </a:rPr>
                        <a:t>小学生～</a:t>
                      </a:r>
                      <a:r>
                        <a:rPr lang="ja-JP" sz="1100" kern="100" dirty="0" smtClean="0">
                          <a:effectLst/>
                          <a:latin typeface="+mj-ea"/>
                          <a:ea typeface="+mj-ea"/>
                        </a:rPr>
                        <a:t>青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少</a:t>
                      </a:r>
                      <a:r>
                        <a:rPr lang="ja-JP" sz="1100" kern="100" dirty="0" smtClean="0">
                          <a:effectLst/>
                          <a:latin typeface="+mj-ea"/>
                          <a:ea typeface="+mj-ea"/>
                        </a:rPr>
                        <a:t>年</a:t>
                      </a:r>
                      <a:endParaRPr lang="ja-JP" sz="1100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1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100" kern="1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人</a:t>
                      </a:r>
                      <a:endParaRPr kumimoji="1" lang="ja-JP" altLang="ja-JP" sz="1100" kern="100" dirty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</a:t>
                      </a:r>
                      <a:r>
                        <a:rPr lang="en-US" sz="1100" kern="100" dirty="0" smtClean="0">
                          <a:effectLst/>
                        </a:rPr>
                        <a:t>,000</a:t>
                      </a:r>
                      <a:r>
                        <a:rPr lang="ja-JP" sz="1100" kern="100" dirty="0">
                          <a:effectLst/>
                        </a:rPr>
                        <a:t>円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 err="1" smtClean="0">
                          <a:effectLst/>
                          <a:latin typeface="+mj-lt"/>
                        </a:rPr>
                        <a:t>けん</a:t>
                      </a:r>
                      <a:r>
                        <a:rPr lang="ja-JP" altLang="en-US" sz="1100" kern="100" dirty="0" smtClean="0">
                          <a:effectLst/>
                          <a:latin typeface="+mj-lt"/>
                        </a:rPr>
                        <a:t>玉をお持ちの方。けん玉検定も行います。</a:t>
                      </a:r>
                      <a:r>
                        <a:rPr lang="ja-JP" sz="1100" kern="100" dirty="0">
                          <a:effectLst/>
                          <a:latin typeface="+mj-lt"/>
                        </a:rPr>
                        <a:t>　　　　　　　　　　　　　　　　　　</a:t>
                      </a:r>
                      <a:endParaRPr lang="ja-JP" sz="1100" kern="100" dirty="0">
                        <a:effectLst/>
                        <a:latin typeface="+mj-lt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冒険チャレンジ</a:t>
                      </a:r>
                      <a:endParaRPr lang="en-US" altLang="ja-JP" sz="11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クラブ</a:t>
                      </a:r>
                      <a:endParaRPr lang="ja-JP" sz="11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年</a:t>
                      </a:r>
                      <a:r>
                        <a:rPr lang="en-US" altLang="ja-JP" sz="1100" kern="100" dirty="0" smtClean="0">
                          <a:effectLst/>
                        </a:rPr>
                        <a:t>12</a:t>
                      </a:r>
                      <a:r>
                        <a:rPr lang="ja-JP" altLang="en-US" sz="1100" kern="100" dirty="0" smtClean="0">
                          <a:effectLst/>
                        </a:rPr>
                        <a:t>回程度</a:t>
                      </a:r>
                      <a:endParaRPr lang="ja-JP" altLang="ja-JP" sz="1100" kern="100" dirty="0" smtClean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9</a:t>
                      </a:r>
                      <a:r>
                        <a:rPr lang="ja-JP" altLang="ja-JP" sz="1100" kern="100" dirty="0" smtClean="0">
                          <a:effectLst/>
                        </a:rPr>
                        <a:t>：</a:t>
                      </a:r>
                      <a:r>
                        <a:rPr lang="en-US" altLang="ja-JP" sz="1100" kern="100" dirty="0" smtClean="0">
                          <a:effectLst/>
                        </a:rPr>
                        <a:t>30</a:t>
                      </a:r>
                      <a:r>
                        <a:rPr lang="ja-JP" altLang="ja-JP" sz="1100" kern="100" dirty="0" smtClean="0">
                          <a:effectLst/>
                        </a:rPr>
                        <a:t>～</a:t>
                      </a:r>
                      <a:r>
                        <a:rPr lang="en-US" altLang="ja-JP" sz="1100" kern="100" dirty="0" smtClean="0">
                          <a:effectLst/>
                        </a:rPr>
                        <a:t>11</a:t>
                      </a:r>
                      <a:r>
                        <a:rPr lang="ja-JP" altLang="ja-JP" sz="1100" kern="100" dirty="0" smtClean="0">
                          <a:effectLst/>
                        </a:rPr>
                        <a:t>：</a:t>
                      </a:r>
                      <a:r>
                        <a:rPr lang="en-US" altLang="ja-JP" sz="1100" kern="100" dirty="0" smtClean="0">
                          <a:effectLst/>
                        </a:rPr>
                        <a:t>30</a:t>
                      </a:r>
                      <a:endParaRPr lang="ja-JP" altLang="ja-JP" sz="1100" kern="100" dirty="0" smtClean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effectLst/>
                          <a:latin typeface="+mj-ea"/>
                          <a:ea typeface="+mj-ea"/>
                        </a:rPr>
                        <a:t>小</a:t>
                      </a:r>
                      <a:r>
                        <a:rPr lang="ja-JP" altLang="en-US" sz="1100" kern="100" dirty="0" smtClean="0">
                          <a:effectLst/>
                          <a:latin typeface="+mj-ea"/>
                          <a:ea typeface="+mj-ea"/>
                        </a:rPr>
                        <a:t>・中学生</a:t>
                      </a:r>
                      <a:endParaRPr lang="ja-JP" altLang="ja-JP" sz="1100" kern="100" dirty="0" smtClean="0"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  <a:latin typeface="+mj-ea"/>
                          <a:ea typeface="+mj-ea"/>
                        </a:rPr>
                        <a:t>30</a:t>
                      </a:r>
                      <a:r>
                        <a:rPr lang="ja-JP" altLang="ja-JP" sz="1100" kern="100" dirty="0" smtClean="0">
                          <a:effectLst/>
                          <a:latin typeface="+mj-ea"/>
                          <a:ea typeface="+mj-ea"/>
                        </a:rPr>
                        <a:t>人</a:t>
                      </a: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effectLst/>
                        </a:rPr>
                        <a:t>3,500</a:t>
                      </a:r>
                      <a:r>
                        <a:rPr lang="ja-JP" altLang="ja-JP" sz="1100" kern="100" dirty="0" smtClean="0">
                          <a:effectLst/>
                        </a:rPr>
                        <a:t>円</a:t>
                      </a:r>
                      <a:endParaRPr lang="en-US" altLang="ja-JP" sz="11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（活動実費）</a:t>
                      </a:r>
                      <a:endParaRPr lang="en-US" altLang="ja-JP" sz="1100" kern="100" dirty="0" smtClean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marL="69536" marR="69536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100" kern="1200" dirty="0" smtClean="0">
                          <a:effectLst/>
                          <a:latin typeface="+mj-lt"/>
                        </a:rPr>
                        <a:t>仲間と一緒に冒険</a:t>
                      </a:r>
                      <a:r>
                        <a:rPr kumimoji="1" lang="ja-JP" altLang="en-US" sz="1100" kern="1200" dirty="0" smtClean="0">
                          <a:effectLst/>
                          <a:latin typeface="+mj-lt"/>
                        </a:rPr>
                        <a:t>に出かけましょう！保護者の参加も大歓迎です。</a:t>
                      </a:r>
                      <a:endParaRPr kumimoji="1" lang="ja-JP" altLang="ja-JP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marL="69536" marR="69536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-396503" y="110465"/>
            <a:ext cx="7635392" cy="1953872"/>
          </a:xfrm>
          <a:prstGeom prst="rect">
            <a:avLst/>
          </a:prstGeom>
          <a:noFill/>
        </p:spPr>
        <p:txBody>
          <a:bodyPr wrap="square" lIns="92715" tIns="46357" rIns="92715" bIns="46357">
            <a:spAutoFit/>
          </a:bodyPr>
          <a:lstStyle/>
          <a:p>
            <a:r>
              <a:rPr lang="ja-JP" altLang="en-US" sz="3244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　</a:t>
            </a:r>
            <a:r>
              <a:rPr lang="ja-JP" altLang="en-US" sz="3244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　　辻堂青少年会館</a:t>
            </a:r>
            <a:endParaRPr lang="en-US" altLang="ja-JP" sz="3244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3244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　　</a:t>
            </a:r>
            <a:r>
              <a:rPr lang="en-US" altLang="ja-JP" sz="3244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2024</a:t>
            </a:r>
            <a:r>
              <a:rPr lang="ja-JP" altLang="en-US" sz="3244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年度</a:t>
            </a:r>
            <a:r>
              <a:rPr lang="ja-JP" altLang="en-US" sz="3244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　クラブ員大募集</a:t>
            </a:r>
            <a:r>
              <a:rPr lang="ja-JP" altLang="en-US" sz="3244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！</a:t>
            </a:r>
            <a:endParaRPr lang="en-US" altLang="ja-JP" sz="3244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3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辻</a:t>
            </a:r>
            <a:r>
              <a:rPr lang="ja-JP" altLang="ja-JP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堂青少年会館では</a:t>
            </a:r>
            <a:r>
              <a:rPr lang="ja-JP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</a:t>
            </a:r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2024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年度クラブ員を</a:t>
            </a:r>
            <a:r>
              <a:rPr lang="ja-JP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募集</a:t>
            </a:r>
            <a:r>
              <a:rPr lang="ja-JP" altLang="ja-JP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します</a:t>
            </a:r>
            <a:r>
              <a:rPr lang="ja-JP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lang="en-US" altLang="ja-JP" sz="20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活動</a:t>
            </a:r>
            <a:r>
              <a:rPr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期間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</a:t>
            </a:r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2024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月～</a:t>
            </a:r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2025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月です。</a:t>
            </a:r>
            <a:endParaRPr lang="en-US" altLang="ja-JP" sz="20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043657" y="9677017"/>
            <a:ext cx="5450181" cy="310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19" b="1" dirty="0">
                <a:solidFill>
                  <a:schemeClr val="accent1">
                    <a:lumMod val="75000"/>
                  </a:schemeClr>
                </a:solidFill>
              </a:rPr>
              <a:t>　　</a:t>
            </a:r>
            <a:r>
              <a:rPr lang="ja-JP" altLang="en-US" sz="1217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辻堂青少年</a:t>
            </a:r>
            <a:r>
              <a:rPr lang="ja-JP" altLang="en-US" sz="1217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会館</a:t>
            </a:r>
            <a:r>
              <a:rPr lang="ja-JP" altLang="en-US" sz="111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ja-JP" altLang="en-US" sz="106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〒</a:t>
            </a:r>
            <a:r>
              <a:rPr lang="en-US" altLang="ja-JP" sz="106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251-0047</a:t>
            </a:r>
            <a:r>
              <a:rPr lang="ja-JP" altLang="en-US" sz="1065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藤沢市辻堂</a:t>
            </a:r>
            <a:r>
              <a:rPr lang="en-US" altLang="ja-JP" sz="1065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2-8-31</a:t>
            </a:r>
            <a:r>
              <a:rPr lang="ja-JP" altLang="en-US" sz="1065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</a:t>
            </a:r>
            <a:r>
              <a:rPr lang="en-US" altLang="ja-JP" sz="1065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tel.0466-36-3002</a:t>
            </a:r>
            <a:endParaRPr lang="ja-JP" altLang="en-US" sz="1065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91999" y="127648"/>
            <a:ext cx="6761676" cy="18444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\\Ts-tgl61d\青少年：事業\☆辻堂青少年会館\辻りん\つじりん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063" y="71278"/>
            <a:ext cx="945550" cy="70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フレーム 9"/>
          <p:cNvSpPr/>
          <p:nvPr/>
        </p:nvSpPr>
        <p:spPr>
          <a:xfrm>
            <a:off x="17258" y="0"/>
            <a:ext cx="7102942" cy="10044113"/>
          </a:xfrm>
          <a:prstGeom prst="frame">
            <a:avLst>
              <a:gd name="adj1" fmla="val 11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33" y="240344"/>
            <a:ext cx="2357287" cy="448360"/>
          </a:xfrm>
          <a:prstGeom prst="rect">
            <a:avLst/>
          </a:prstGeom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91998" y="2074327"/>
            <a:ext cx="6653126" cy="2555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5" tIns="46357" rIns="92715" bIns="46357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【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受付期間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】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2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月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10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日（土）～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2/29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日（木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）午前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9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時から受付開始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pitchFamily="50" charset="-128"/>
            </a:endParaRPr>
          </a:p>
          <a:p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【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申込方法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】</a:t>
            </a: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  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公益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財団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法人 藤沢市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みらい創造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財団 ホームページ「申込み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システム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」よりお申し込みください。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pitchFamily="50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事前に利用登録が必要です。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　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pitchFamily="50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※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応募者多数の場合は抽選となります。　　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※1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クラブまでお申し込みできます。　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兄弟姉妹は各々でお申し込みください。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【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抽選結果の発表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】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pitchFamily="50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抽選結果は、３月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8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日（金）までに、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ご登録いただいたメールアドレスに配信します。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また「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マイページ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申込状況」の「抽選結果」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から確認することもできます。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【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その他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】</a:t>
            </a: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当選を辞退される場合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は、 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3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月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12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日（火）までに申込システムから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pitchFamily="50" charset="-128"/>
            </a:endParaRPr>
          </a:p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ＭＳ Ｐゴシック" pitchFamily="50" charset="-128"/>
              </a:rPr>
              <a:t>　キャンセル手続きをお願いします。</a:t>
            </a:r>
            <a:r>
              <a:rPr lang="ja-JP" altLang="en-US" sz="1200" dirty="0">
                <a:latin typeface="HG正楷書体-PRO" panose="03000600000000000000" pitchFamily="66" charset="-128"/>
                <a:ea typeface="HG正楷書体-PRO" panose="03000600000000000000" pitchFamily="66" charset="-128"/>
                <a:cs typeface="ＭＳ Ｐゴシック" pitchFamily="50" charset="-128"/>
              </a:rPr>
              <a:t>　</a:t>
            </a:r>
            <a:r>
              <a:rPr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ＭＳ Ｐゴシック" pitchFamily="50" charset="-128"/>
              </a:rPr>
              <a:t>　　　　　　　　</a:t>
            </a:r>
            <a:r>
              <a:rPr lang="ja-JP" altLang="en-US" sz="1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ＭＳ Ｐゴシック" pitchFamily="50" charset="-128"/>
              </a:rPr>
              <a:t>　</a:t>
            </a:r>
            <a:endParaRPr lang="en-US" altLang="ja-JP" sz="16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ＭＳ Ｐゴシック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006" t="24161" r="45275" b="52953"/>
          <a:stretch/>
        </p:blipFill>
        <p:spPr>
          <a:xfrm>
            <a:off x="5796185" y="3170676"/>
            <a:ext cx="939120" cy="970424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5634149" y="4110486"/>
            <a:ext cx="1476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</a:t>
            </a:r>
            <a:r>
              <a:rPr lang="ja-JP" altLang="en-US" sz="11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申込システム」</a:t>
            </a:r>
            <a:r>
              <a:rPr lang="ja-JP" altLang="en-US" sz="11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endParaRPr lang="en-US" altLang="ja-JP" sz="11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1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登録</a:t>
            </a:r>
            <a:r>
              <a:rPr lang="ja-JP" altLang="en-US" sz="11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</a:t>
            </a:r>
            <a:r>
              <a:rPr lang="ja-JP" altLang="en-US" sz="11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利用について</a:t>
            </a:r>
            <a:endParaRPr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058034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3191</TotalTime>
  <Words>578</Words>
  <Application>Microsoft Office PowerPoint</Application>
  <PresentationFormat>ユーザー設定</PresentationFormat>
  <Paragraphs>92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BIZ UDP明朝 Medium</vt:lpstr>
      <vt:lpstr>HGP創英角ﾎﾟｯﾌﾟ体</vt:lpstr>
      <vt:lpstr>HG正楷書体-PRO</vt:lpstr>
      <vt:lpstr>ＭＳ Ｐゴシック</vt:lpstr>
      <vt:lpstr>UD デジタル 教科書体 N-B</vt:lpstr>
      <vt:lpstr>UD デジタル 教科書体 NK-B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財団法人藤沢市みらい創造財団</dc:creator>
  <cp:lastModifiedBy>辻堂青少年会館</cp:lastModifiedBy>
  <cp:revision>251</cp:revision>
  <cp:lastPrinted>2024-01-06T06:38:15Z</cp:lastPrinted>
  <dcterms:created xsi:type="dcterms:W3CDTF">2014-11-23T04:52:22Z</dcterms:created>
  <dcterms:modified xsi:type="dcterms:W3CDTF">2024-01-13T07:09:55Z</dcterms:modified>
</cp:coreProperties>
</file>