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00FF"/>
    <a:srgbClr val="E8AF0E"/>
    <a:srgbClr val="BEA6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444" y="-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D7BF-A90A-4C4F-93F8-BCC86D36F366}" type="datetimeFigureOut">
              <a:rPr kumimoji="1" lang="ja-JP" altLang="en-US" smtClean="0"/>
              <a:t>2017/5/27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B3E7-6315-4B8C-A1D0-B0431C5BE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8736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D7BF-A90A-4C4F-93F8-BCC86D36F366}" type="datetimeFigureOut">
              <a:rPr kumimoji="1" lang="ja-JP" altLang="en-US" smtClean="0"/>
              <a:t>2017/5/27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B3E7-6315-4B8C-A1D0-B0431C5BE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146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D7BF-A90A-4C4F-93F8-BCC86D36F366}" type="datetimeFigureOut">
              <a:rPr kumimoji="1" lang="ja-JP" altLang="en-US" smtClean="0"/>
              <a:t>2017/5/27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B3E7-6315-4B8C-A1D0-B0431C5BE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9863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D7BF-A90A-4C4F-93F8-BCC86D36F366}" type="datetimeFigureOut">
              <a:rPr kumimoji="1" lang="ja-JP" altLang="en-US" smtClean="0"/>
              <a:t>2017/5/27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B3E7-6315-4B8C-A1D0-B0431C5BE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878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D7BF-A90A-4C4F-93F8-BCC86D36F366}" type="datetimeFigureOut">
              <a:rPr kumimoji="1" lang="ja-JP" altLang="en-US" smtClean="0"/>
              <a:t>2017/5/27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B3E7-6315-4B8C-A1D0-B0431C5BE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22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D7BF-A90A-4C4F-93F8-BCC86D36F366}" type="datetimeFigureOut">
              <a:rPr kumimoji="1" lang="ja-JP" altLang="en-US" smtClean="0"/>
              <a:t>2017/5/27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B3E7-6315-4B8C-A1D0-B0431C5BE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3007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D7BF-A90A-4C4F-93F8-BCC86D36F366}" type="datetimeFigureOut">
              <a:rPr kumimoji="1" lang="ja-JP" altLang="en-US" smtClean="0"/>
              <a:t>2017/5/27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B3E7-6315-4B8C-A1D0-B0431C5BE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629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D7BF-A90A-4C4F-93F8-BCC86D36F366}" type="datetimeFigureOut">
              <a:rPr kumimoji="1" lang="ja-JP" altLang="en-US" smtClean="0"/>
              <a:t>2017/5/27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B3E7-6315-4B8C-A1D0-B0431C5BE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7051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D7BF-A90A-4C4F-93F8-BCC86D36F366}" type="datetimeFigureOut">
              <a:rPr kumimoji="1" lang="ja-JP" altLang="en-US" smtClean="0"/>
              <a:t>2017/5/27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B3E7-6315-4B8C-A1D0-B0431C5BE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08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D7BF-A90A-4C4F-93F8-BCC86D36F366}" type="datetimeFigureOut">
              <a:rPr kumimoji="1" lang="ja-JP" altLang="en-US" smtClean="0"/>
              <a:t>2017/5/27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B3E7-6315-4B8C-A1D0-B0431C5BE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20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D7BF-A90A-4C4F-93F8-BCC86D36F366}" type="datetimeFigureOut">
              <a:rPr kumimoji="1" lang="ja-JP" altLang="en-US" smtClean="0"/>
              <a:t>2017/5/27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B3E7-6315-4B8C-A1D0-B0431C5BE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913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7D7BF-A90A-4C4F-93F8-BCC86D36F366}" type="datetimeFigureOut">
              <a:rPr kumimoji="1" lang="ja-JP" altLang="en-US" smtClean="0"/>
              <a:t>2017/5/27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FB3E7-6315-4B8C-A1D0-B0431C5BE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87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1.png"/><Relationship Id="rId18" Type="http://schemas.microsoft.com/office/2007/relationships/hdphoto" Target="../media/hdphoto4.wdp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13.png"/><Relationship Id="rId2" Type="http://schemas.openxmlformats.org/officeDocument/2006/relationships/image" Target="../media/image1.png"/><Relationship Id="rId16" Type="http://schemas.microsoft.com/office/2007/relationships/hdphoto" Target="../media/hdphoto3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g"/><Relationship Id="rId5" Type="http://schemas.openxmlformats.org/officeDocument/2006/relationships/image" Target="../media/image4.jpeg"/><Relationship Id="rId15" Type="http://schemas.openxmlformats.org/officeDocument/2006/relationships/image" Target="../media/image12.png"/><Relationship Id="rId10" Type="http://schemas.microsoft.com/office/2007/relationships/hdphoto" Target="../media/hdphoto1.wdp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9" name="Picture 15" descr="C:\Users\tsujido\AppData\Local\Microsoft\Windows\Temporary Internet Files\Content.IE5\GWPM8NDE\gi01b20140427000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666" y="5378848"/>
            <a:ext cx="3514681" cy="1146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角丸四角形吹き出し 37"/>
          <p:cNvSpPr/>
          <p:nvPr/>
        </p:nvSpPr>
        <p:spPr>
          <a:xfrm>
            <a:off x="7515284" y="2344801"/>
            <a:ext cx="2262252" cy="1372231"/>
          </a:xfrm>
          <a:prstGeom prst="wedgeRoundRectCallout">
            <a:avLst>
              <a:gd name="adj1" fmla="val 1235"/>
              <a:gd name="adj2" fmla="val 63055"/>
              <a:gd name="adj3" fmla="val 16667"/>
            </a:avLst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en-US" altLang="ja-JP" sz="8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800" b="1" dirty="0" smtClean="0">
                <a:latin typeface="+mn-ea"/>
              </a:rPr>
              <a:t>７月</a:t>
            </a:r>
            <a:r>
              <a:rPr lang="ja-JP" altLang="en-US" sz="800" b="1" dirty="0">
                <a:latin typeface="+mn-ea"/>
              </a:rPr>
              <a:t>２６</a:t>
            </a:r>
            <a:r>
              <a:rPr lang="ja-JP" altLang="en-US" sz="800" b="1" dirty="0" smtClean="0">
                <a:latin typeface="+mn-ea"/>
              </a:rPr>
              <a:t>日（水）・８月</a:t>
            </a:r>
            <a:r>
              <a:rPr lang="ja-JP" altLang="en-US" sz="800" b="1" dirty="0">
                <a:latin typeface="+mn-ea"/>
              </a:rPr>
              <a:t>９</a:t>
            </a:r>
            <a:r>
              <a:rPr lang="ja-JP" altLang="en-US" sz="800" b="1" dirty="0" smtClean="0">
                <a:latin typeface="+mn-ea"/>
              </a:rPr>
              <a:t>日（土）・</a:t>
            </a:r>
            <a:endParaRPr lang="en-US" altLang="ja-JP" sz="800" b="1" dirty="0" smtClean="0">
              <a:latin typeface="+mn-ea"/>
            </a:endParaRPr>
          </a:p>
          <a:p>
            <a:r>
              <a:rPr lang="ja-JP" altLang="en-US" sz="800" b="1" dirty="0" smtClean="0">
                <a:latin typeface="+mn-ea"/>
              </a:rPr>
              <a:t>８月</a:t>
            </a:r>
            <a:r>
              <a:rPr lang="ja-JP" altLang="en-US" sz="800" b="1" dirty="0">
                <a:latin typeface="+mn-ea"/>
              </a:rPr>
              <a:t>３０</a:t>
            </a:r>
            <a:r>
              <a:rPr lang="ja-JP" altLang="en-US" sz="800" b="1" dirty="0" smtClean="0">
                <a:latin typeface="+mn-ea"/>
              </a:rPr>
              <a:t>日（水）・９月</a:t>
            </a:r>
            <a:r>
              <a:rPr lang="ja-JP" altLang="en-US" sz="800" b="1" dirty="0">
                <a:latin typeface="+mn-ea"/>
              </a:rPr>
              <a:t>１６</a:t>
            </a:r>
            <a:r>
              <a:rPr lang="ja-JP" altLang="en-US" sz="800" b="1" dirty="0" smtClean="0">
                <a:latin typeface="+mn-ea"/>
              </a:rPr>
              <a:t>（土）・</a:t>
            </a:r>
            <a:endParaRPr lang="en-US" altLang="ja-JP" sz="800" b="1" dirty="0" smtClean="0">
              <a:latin typeface="+mn-ea"/>
            </a:endParaRPr>
          </a:p>
          <a:p>
            <a:r>
              <a:rPr lang="ja-JP" altLang="en-US" sz="800" b="1" dirty="0" smtClean="0">
                <a:latin typeface="+mn-ea"/>
              </a:rPr>
              <a:t>１１月２６日（日）・</a:t>
            </a:r>
            <a:r>
              <a:rPr lang="ja-JP" altLang="en-US" sz="800" b="1" dirty="0">
                <a:latin typeface="+mn-ea"/>
              </a:rPr>
              <a:t>　</a:t>
            </a:r>
            <a:r>
              <a:rPr lang="ja-JP" altLang="en-US" sz="800" b="1" dirty="0" smtClean="0">
                <a:latin typeface="+mn-ea"/>
              </a:rPr>
              <a:t>１２月</a:t>
            </a:r>
            <a:r>
              <a:rPr lang="ja-JP" altLang="en-US" sz="800" b="1" dirty="0">
                <a:latin typeface="+mn-ea"/>
              </a:rPr>
              <a:t>１６</a:t>
            </a:r>
            <a:r>
              <a:rPr lang="ja-JP" altLang="en-US" sz="800" b="1" dirty="0" smtClean="0">
                <a:latin typeface="+mn-ea"/>
              </a:rPr>
              <a:t>日（土）</a:t>
            </a:r>
            <a:r>
              <a:rPr lang="ja-JP" altLang="en-US" sz="800" b="1" dirty="0">
                <a:latin typeface="+mn-ea"/>
              </a:rPr>
              <a:t>　（</a:t>
            </a:r>
            <a:r>
              <a:rPr lang="ja-JP" altLang="en-US" sz="800" b="1" dirty="0" smtClean="0">
                <a:latin typeface="+mn-ea"/>
              </a:rPr>
              <a:t>全</a:t>
            </a:r>
            <a:r>
              <a:rPr lang="ja-JP" altLang="en-US" sz="800" b="1" dirty="0">
                <a:latin typeface="+mn-ea"/>
              </a:rPr>
              <a:t>６</a:t>
            </a:r>
            <a:r>
              <a:rPr lang="ja-JP" altLang="en-US" sz="800" b="1" dirty="0" smtClean="0">
                <a:latin typeface="+mn-ea"/>
              </a:rPr>
              <a:t>回</a:t>
            </a:r>
            <a:r>
              <a:rPr lang="ja-JP" altLang="en-US" sz="800" b="1" dirty="0">
                <a:latin typeface="+mn-ea"/>
              </a:rPr>
              <a:t>）　　</a:t>
            </a:r>
            <a:endParaRPr lang="en-US" altLang="ja-JP" sz="800" b="1" dirty="0">
              <a:latin typeface="+mn-ea"/>
            </a:endParaRPr>
          </a:p>
          <a:p>
            <a:r>
              <a:rPr lang="en-US" altLang="ja-JP" sz="800" b="1" dirty="0">
                <a:latin typeface="+mn-ea"/>
              </a:rPr>
              <a:t>【</a:t>
            </a:r>
            <a:r>
              <a:rPr lang="ja-JP" altLang="en-US" sz="800" b="1" dirty="0">
                <a:latin typeface="+mn-ea"/>
              </a:rPr>
              <a:t>対象</a:t>
            </a:r>
            <a:r>
              <a:rPr lang="en-US" altLang="ja-JP" sz="800" b="1" dirty="0">
                <a:latin typeface="+mn-ea"/>
              </a:rPr>
              <a:t>】  </a:t>
            </a:r>
            <a:r>
              <a:rPr lang="ja-JP" altLang="en-US" sz="800" b="1" dirty="0" smtClean="0">
                <a:latin typeface="+mn-ea"/>
              </a:rPr>
              <a:t>小</a:t>
            </a:r>
            <a:r>
              <a:rPr lang="ja-JP" altLang="en-US" sz="800" b="1" dirty="0">
                <a:latin typeface="+mn-ea"/>
              </a:rPr>
              <a:t>・中学生　１０</a:t>
            </a:r>
            <a:r>
              <a:rPr lang="ja-JP" altLang="en-US" sz="800" b="1" dirty="0" smtClean="0">
                <a:latin typeface="+mn-ea"/>
              </a:rPr>
              <a:t>人</a:t>
            </a:r>
            <a:endParaRPr lang="en-US" altLang="ja-JP" sz="800" b="1" dirty="0">
              <a:latin typeface="+mn-ea"/>
            </a:endParaRPr>
          </a:p>
          <a:p>
            <a:r>
              <a:rPr lang="en-US" altLang="ja-JP" sz="800" b="1" dirty="0" smtClean="0">
                <a:latin typeface="+mn-ea"/>
              </a:rPr>
              <a:t>【</a:t>
            </a:r>
            <a:r>
              <a:rPr lang="ja-JP" altLang="en-US" sz="800" b="1" dirty="0" smtClean="0">
                <a:latin typeface="+mn-ea"/>
              </a:rPr>
              <a:t>費用</a:t>
            </a:r>
            <a:r>
              <a:rPr lang="en-US" altLang="ja-JP" sz="800" b="1" dirty="0" smtClean="0">
                <a:latin typeface="+mn-ea"/>
              </a:rPr>
              <a:t>】     </a:t>
            </a:r>
            <a:r>
              <a:rPr lang="ja-JP" altLang="en-US" sz="800" b="1" dirty="0">
                <a:latin typeface="+mn-ea"/>
              </a:rPr>
              <a:t>無料</a:t>
            </a:r>
            <a:endParaRPr lang="en-US" altLang="ja-JP" sz="800" b="1" dirty="0">
              <a:latin typeface="+mn-ea"/>
            </a:endParaRPr>
          </a:p>
          <a:p>
            <a:r>
              <a:rPr lang="en-US" altLang="ja-JP" sz="800" b="1" dirty="0" smtClean="0">
                <a:latin typeface="+mn-ea"/>
              </a:rPr>
              <a:t>【</a:t>
            </a:r>
            <a:r>
              <a:rPr lang="ja-JP" altLang="en-US" sz="800" b="1" dirty="0" smtClean="0">
                <a:latin typeface="+mn-ea"/>
              </a:rPr>
              <a:t>内容</a:t>
            </a:r>
            <a:r>
              <a:rPr lang="en-US" altLang="ja-JP" sz="800" b="1" dirty="0" smtClean="0">
                <a:latin typeface="+mn-ea"/>
              </a:rPr>
              <a:t>】  </a:t>
            </a:r>
            <a:r>
              <a:rPr lang="ja-JP" altLang="en-US" sz="800" b="1" dirty="0" smtClean="0">
                <a:latin typeface="+mn-ea"/>
              </a:rPr>
              <a:t>藤沢市社会福祉協議会、辻堂地区社会福祉協議会、辻堂地区防災協議会と</a:t>
            </a:r>
            <a:endParaRPr lang="en-US" altLang="ja-JP" sz="800" b="1" dirty="0" smtClean="0">
              <a:latin typeface="+mn-ea"/>
            </a:endParaRPr>
          </a:p>
          <a:p>
            <a:r>
              <a:rPr lang="ja-JP" altLang="en-US" sz="800" b="1" dirty="0" smtClean="0">
                <a:latin typeface="+mn-ea"/>
              </a:rPr>
              <a:t>連携し</a:t>
            </a:r>
            <a:r>
              <a:rPr lang="ja-JP" altLang="en-US" sz="800" b="1" dirty="0">
                <a:latin typeface="+mn-ea"/>
              </a:rPr>
              <a:t>社会</a:t>
            </a:r>
            <a:r>
              <a:rPr lang="ja-JP" altLang="en-US" sz="800" b="1" dirty="0" smtClean="0">
                <a:latin typeface="+mn-ea"/>
              </a:rPr>
              <a:t>福祉についての体験をします☆</a:t>
            </a:r>
            <a:endParaRPr lang="en-US" altLang="ja-JP" sz="800" b="1" dirty="0" smtClean="0">
              <a:latin typeface="+mn-ea"/>
            </a:endParaRPr>
          </a:p>
          <a:p>
            <a:r>
              <a:rPr lang="en-US" altLang="ja-JP" sz="800" b="1" dirty="0" smtClean="0">
                <a:latin typeface="+mn-ea"/>
              </a:rPr>
              <a:t>【</a:t>
            </a:r>
            <a:r>
              <a:rPr lang="ja-JP" altLang="en-US" sz="800" b="1" dirty="0" smtClean="0">
                <a:latin typeface="+mn-ea"/>
              </a:rPr>
              <a:t>申込</a:t>
            </a:r>
            <a:r>
              <a:rPr lang="en-US" altLang="ja-JP" sz="800" b="1" dirty="0" smtClean="0">
                <a:latin typeface="+mn-ea"/>
              </a:rPr>
              <a:t>】</a:t>
            </a:r>
            <a:r>
              <a:rPr lang="en-US" altLang="ja-JP" sz="800" b="1" dirty="0">
                <a:latin typeface="+mn-ea"/>
              </a:rPr>
              <a:t> </a:t>
            </a:r>
            <a:r>
              <a:rPr lang="ja-JP" altLang="en-US" sz="800" b="1" dirty="0" smtClean="0">
                <a:solidFill>
                  <a:schemeClr val="tx1"/>
                </a:solidFill>
                <a:latin typeface="+mn-ea"/>
              </a:rPr>
              <a:t>７月２日</a:t>
            </a:r>
            <a:r>
              <a:rPr lang="en-US" altLang="ja-JP" sz="800" b="1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ja-JP" altLang="en-US" sz="800" b="1" dirty="0" smtClean="0">
                <a:solidFill>
                  <a:schemeClr val="tx1"/>
                </a:solidFill>
                <a:latin typeface="+mn-ea"/>
              </a:rPr>
              <a:t>日</a:t>
            </a:r>
            <a:r>
              <a:rPr lang="en-US" altLang="ja-JP" sz="800" b="1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ja-JP" altLang="en-US" sz="800" b="1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800" b="1" dirty="0" smtClean="0">
                <a:solidFill>
                  <a:schemeClr val="tx1"/>
                </a:solidFill>
                <a:latin typeface="+mn-ea"/>
              </a:rPr>
              <a:t>午前</a:t>
            </a:r>
            <a:r>
              <a:rPr lang="ja-JP" altLang="en-US" sz="800" b="1" dirty="0">
                <a:solidFill>
                  <a:schemeClr val="tx1"/>
                </a:solidFill>
                <a:latin typeface="+mn-ea"/>
              </a:rPr>
              <a:t>９</a:t>
            </a:r>
            <a:r>
              <a:rPr lang="ja-JP" altLang="en-US" sz="800" b="1" dirty="0" smtClean="0">
                <a:solidFill>
                  <a:schemeClr val="tx1"/>
                </a:solidFill>
                <a:latin typeface="+mn-ea"/>
              </a:rPr>
              <a:t>時～</a:t>
            </a:r>
            <a:endParaRPr lang="en-US" altLang="ja-JP" sz="800" b="1" dirty="0">
              <a:latin typeface="+mn-ea"/>
            </a:endParaRPr>
          </a:p>
          <a:p>
            <a:pPr algn="ctr"/>
            <a:endParaRPr kumimoji="1" lang="ja-JP" altLang="en-US" dirty="0"/>
          </a:p>
        </p:txBody>
      </p:sp>
      <p:pic>
        <p:nvPicPr>
          <p:cNvPr id="1051" name="Picture 27" descr="C:\Users\tsujido\AppData\Local\Microsoft\Windows\Temporary Internet Files\Content.IE5\QOUE86JH\lgi01a20130806200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45570" flipH="1">
            <a:off x="229010" y="2344677"/>
            <a:ext cx="2378806" cy="1938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C:\Users\tsujido\AppData\Local\Microsoft\Windows\Temporary Internet Files\Content.IE5\FGTI9YRS\gatag-00005098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63" y="4368107"/>
            <a:ext cx="2480837" cy="2373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331519" y="5317586"/>
            <a:ext cx="204892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latin typeface="+mn-ea"/>
              </a:rPr>
              <a:t>８</a:t>
            </a:r>
            <a:r>
              <a:rPr lang="ja-JP" altLang="en-US" sz="1000" b="1" dirty="0" smtClean="0">
                <a:latin typeface="+mn-ea"/>
              </a:rPr>
              <a:t>月</a:t>
            </a:r>
            <a:r>
              <a:rPr lang="ja-JP" altLang="en-US" sz="1000" b="1" dirty="0">
                <a:latin typeface="+mn-ea"/>
              </a:rPr>
              <a:t>１３</a:t>
            </a:r>
            <a:r>
              <a:rPr lang="ja-JP" altLang="en-US" sz="1000" b="1" dirty="0" smtClean="0">
                <a:latin typeface="+mn-ea"/>
              </a:rPr>
              <a:t>日（日）</a:t>
            </a:r>
            <a:r>
              <a:rPr lang="ja-JP" altLang="en-US" sz="1000" b="1" dirty="0">
                <a:latin typeface="+mn-ea"/>
              </a:rPr>
              <a:t>　</a:t>
            </a:r>
            <a:r>
              <a:rPr lang="ja-JP" altLang="en-US" sz="1000" b="1" dirty="0" smtClean="0">
                <a:latin typeface="+mn-ea"/>
              </a:rPr>
              <a:t>１８時～２０時</a:t>
            </a:r>
            <a:endParaRPr lang="en-US" altLang="ja-JP" sz="1000" b="1" dirty="0">
              <a:latin typeface="+mn-ea"/>
            </a:endParaRPr>
          </a:p>
          <a:p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 smtClean="0">
                <a:latin typeface="+mn-ea"/>
              </a:rPr>
              <a:t>定員</a:t>
            </a:r>
            <a:r>
              <a:rPr lang="en-US" altLang="ja-JP" sz="1000" b="1" dirty="0" smtClean="0">
                <a:latin typeface="+mn-ea"/>
              </a:rPr>
              <a:t>】</a:t>
            </a:r>
            <a:r>
              <a:rPr lang="ja-JP" altLang="en-US" sz="1000" b="1" dirty="0" smtClean="0">
                <a:latin typeface="+mn-ea"/>
              </a:rPr>
              <a:t>　親子１０組</a:t>
            </a:r>
            <a:r>
              <a:rPr lang="ja-JP" altLang="en-US" sz="1000" b="1" dirty="0">
                <a:latin typeface="+mn-ea"/>
              </a:rPr>
              <a:t>　</a:t>
            </a:r>
            <a:r>
              <a:rPr lang="ja-JP" altLang="en-US" sz="1000" b="1" dirty="0" smtClean="0">
                <a:latin typeface="+mn-ea"/>
              </a:rPr>
              <a:t>　</a:t>
            </a:r>
            <a:endParaRPr lang="en-US" altLang="ja-JP" sz="1000" b="1" dirty="0" smtClean="0">
              <a:latin typeface="+mn-ea"/>
            </a:endParaRPr>
          </a:p>
          <a:p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 smtClean="0">
                <a:latin typeface="+mn-ea"/>
              </a:rPr>
              <a:t>費用</a:t>
            </a:r>
            <a:r>
              <a:rPr lang="en-US" altLang="ja-JP" sz="1000" b="1" dirty="0" smtClean="0">
                <a:latin typeface="+mn-ea"/>
              </a:rPr>
              <a:t>】</a:t>
            </a:r>
            <a:r>
              <a:rPr lang="ja-JP" altLang="en-US" sz="1000" b="1" dirty="0" smtClean="0">
                <a:latin typeface="+mn-ea"/>
              </a:rPr>
              <a:t>　無料</a:t>
            </a:r>
            <a:endParaRPr lang="en-US" altLang="ja-JP" dirty="0"/>
          </a:p>
          <a:p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 smtClean="0">
                <a:latin typeface="+mn-ea"/>
              </a:rPr>
              <a:t>集合・解散</a:t>
            </a:r>
            <a:r>
              <a:rPr lang="en-US" altLang="ja-JP" sz="1000" b="1" dirty="0" smtClean="0">
                <a:latin typeface="+mn-ea"/>
              </a:rPr>
              <a:t>】</a:t>
            </a:r>
            <a:r>
              <a:rPr lang="ja-JP" altLang="en-US" sz="1000" b="1" dirty="0" smtClean="0">
                <a:latin typeface="+mn-ea"/>
              </a:rPr>
              <a:t>少年の森</a:t>
            </a:r>
            <a:endParaRPr lang="en-US" altLang="ja-JP" sz="1000" b="1" dirty="0" smtClean="0">
              <a:latin typeface="+mn-ea"/>
            </a:endParaRPr>
          </a:p>
          <a:p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 smtClean="0">
                <a:latin typeface="+mn-ea"/>
              </a:rPr>
              <a:t>申込</a:t>
            </a:r>
            <a:r>
              <a:rPr lang="en-US" altLang="ja-JP" sz="1000" b="1" dirty="0" smtClean="0">
                <a:latin typeface="+mn-ea"/>
              </a:rPr>
              <a:t>】</a:t>
            </a:r>
            <a:r>
              <a:rPr lang="ja-JP" altLang="en-US" sz="1000" b="1" dirty="0" smtClean="0">
                <a:latin typeface="+mn-ea"/>
              </a:rPr>
              <a:t>７月２０日</a:t>
            </a:r>
            <a:r>
              <a:rPr lang="en-US" altLang="ja-JP" sz="1000" b="1" dirty="0" smtClean="0">
                <a:latin typeface="+mn-ea"/>
              </a:rPr>
              <a:t>(</a:t>
            </a:r>
            <a:r>
              <a:rPr lang="ja-JP" altLang="en-US" sz="1000" b="1" dirty="0">
                <a:latin typeface="+mn-ea"/>
              </a:rPr>
              <a:t>木</a:t>
            </a:r>
            <a:r>
              <a:rPr lang="en-US" altLang="ja-JP" sz="1000" b="1" dirty="0">
                <a:latin typeface="+mn-ea"/>
              </a:rPr>
              <a:t>)</a:t>
            </a:r>
            <a:r>
              <a:rPr lang="ja-JP" altLang="en-US" sz="1000" b="1" dirty="0">
                <a:latin typeface="+mn-ea"/>
              </a:rPr>
              <a:t>　</a:t>
            </a:r>
            <a:r>
              <a:rPr lang="ja-JP" altLang="en-US" sz="1000" b="1" dirty="0" smtClean="0">
                <a:latin typeface="+mn-ea"/>
              </a:rPr>
              <a:t>午前９時～</a:t>
            </a:r>
            <a:endParaRPr lang="en-US" altLang="ja-JP" sz="1000" b="1" dirty="0">
              <a:latin typeface="+mn-ea"/>
            </a:endParaRPr>
          </a:p>
        </p:txBody>
      </p:sp>
      <p:pic>
        <p:nvPicPr>
          <p:cNvPr id="1046" name="Picture 22" descr="C:\Users\tsujido\AppData\Local\Microsoft\Windows\Temporary Internet Files\Content.IE5\2RBS7DTS\gatag-00006559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1432" y="122478"/>
            <a:ext cx="836365" cy="1722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C:\Users\tsujido\AppData\Local\Microsoft\Windows\Temporary Internet Files\Content.IE5\IB8VWEEJ\gatag-00011401[1].jp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608" y="228365"/>
            <a:ext cx="2983668" cy="1925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C:\Users\tsujido\AppData\Local\Microsoft\Windows\Temporary Internet Files\Content.IE5\U7X2ZGQL\movie-296751_960_720[1]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920" y="188641"/>
            <a:ext cx="2292136" cy="1580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1" name="Picture 37" descr="C:\Users\tsujido\AppData\Local\Microsoft\Windows\Temporary Internet Files\Content.IE5\4NAC5D07\gi01a201502031600[1].jpg"/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740" y="4255005"/>
            <a:ext cx="1661513" cy="2516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正方形/長方形 15"/>
          <p:cNvSpPr/>
          <p:nvPr/>
        </p:nvSpPr>
        <p:spPr>
          <a:xfrm>
            <a:off x="1814651" y="392305"/>
            <a:ext cx="2183565" cy="10765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000" b="1" dirty="0" smtClean="0">
                <a:latin typeface="+mn-ea"/>
              </a:rPr>
              <a:t>①７月</a:t>
            </a:r>
            <a:r>
              <a:rPr lang="ja-JP" altLang="en-US" sz="1000" b="1" dirty="0">
                <a:latin typeface="+mn-ea"/>
              </a:rPr>
              <a:t>５</a:t>
            </a:r>
            <a:r>
              <a:rPr lang="ja-JP" altLang="en-US" sz="1000" b="1" dirty="0" smtClean="0">
                <a:latin typeface="+mn-ea"/>
              </a:rPr>
              <a:t>日</a:t>
            </a:r>
            <a:r>
              <a:rPr lang="en-US" altLang="ja-JP" sz="1000" b="1" dirty="0" smtClean="0">
                <a:latin typeface="+mn-ea"/>
              </a:rPr>
              <a:t>(</a:t>
            </a:r>
            <a:r>
              <a:rPr lang="ja-JP" altLang="en-US" sz="1000" b="1" dirty="0" smtClean="0">
                <a:latin typeface="+mn-ea"/>
              </a:rPr>
              <a:t>水</a:t>
            </a:r>
            <a:r>
              <a:rPr lang="en-US" altLang="ja-JP" sz="1000" b="1" dirty="0" smtClean="0">
                <a:latin typeface="+mn-ea"/>
              </a:rPr>
              <a:t>)</a:t>
            </a:r>
            <a:r>
              <a:rPr lang="ja-JP" altLang="en-US" sz="1000" b="1" dirty="0" smtClean="0">
                <a:latin typeface="+mn-ea"/>
              </a:rPr>
              <a:t>　　暑中見舞い作成</a:t>
            </a:r>
            <a:endParaRPr lang="en-US" altLang="ja-JP" sz="1000" b="1" dirty="0" smtClean="0">
              <a:latin typeface="+mn-ea"/>
            </a:endParaRPr>
          </a:p>
          <a:p>
            <a:r>
              <a:rPr lang="ja-JP" altLang="en-US" sz="1000" b="1" dirty="0" smtClean="0">
                <a:latin typeface="+mn-ea"/>
              </a:rPr>
              <a:t>②７月</a:t>
            </a:r>
            <a:r>
              <a:rPr lang="ja-JP" altLang="en-US" sz="1000" b="1" dirty="0">
                <a:latin typeface="+mn-ea"/>
              </a:rPr>
              <a:t>１２</a:t>
            </a:r>
            <a:r>
              <a:rPr lang="ja-JP" altLang="en-US" sz="1000" b="1" dirty="0" smtClean="0">
                <a:latin typeface="+mn-ea"/>
              </a:rPr>
              <a:t>日</a:t>
            </a:r>
            <a:r>
              <a:rPr lang="en-US" altLang="ja-JP" sz="1000" b="1" dirty="0" smtClean="0">
                <a:latin typeface="+mn-ea"/>
              </a:rPr>
              <a:t>(</a:t>
            </a:r>
            <a:r>
              <a:rPr lang="ja-JP" altLang="en-US" sz="1000" b="1" dirty="0" smtClean="0">
                <a:latin typeface="+mn-ea"/>
              </a:rPr>
              <a:t>水</a:t>
            </a:r>
            <a:r>
              <a:rPr lang="en-US" altLang="ja-JP" sz="1000" b="1" dirty="0" smtClean="0">
                <a:latin typeface="+mn-ea"/>
              </a:rPr>
              <a:t>)</a:t>
            </a:r>
            <a:r>
              <a:rPr lang="ja-JP" altLang="en-US" sz="1000" b="1" dirty="0" smtClean="0">
                <a:latin typeface="+mn-ea"/>
              </a:rPr>
              <a:t>　写真を入れた文面　③７月</a:t>
            </a:r>
            <a:r>
              <a:rPr lang="ja-JP" altLang="en-US" sz="1000" b="1" dirty="0">
                <a:latin typeface="+mn-ea"/>
              </a:rPr>
              <a:t>１９</a:t>
            </a:r>
            <a:r>
              <a:rPr lang="ja-JP" altLang="en-US" sz="1000" b="1" dirty="0" smtClean="0">
                <a:latin typeface="+mn-ea"/>
              </a:rPr>
              <a:t>日</a:t>
            </a:r>
            <a:r>
              <a:rPr lang="en-US" altLang="ja-JP" sz="1000" b="1" dirty="0" smtClean="0">
                <a:latin typeface="+mn-ea"/>
              </a:rPr>
              <a:t>(</a:t>
            </a:r>
            <a:r>
              <a:rPr lang="ja-JP" altLang="en-US" sz="1000" b="1" dirty="0" smtClean="0">
                <a:latin typeface="+mn-ea"/>
              </a:rPr>
              <a:t>水</a:t>
            </a:r>
            <a:r>
              <a:rPr lang="en-US" altLang="ja-JP" sz="1000" b="1" dirty="0" smtClean="0">
                <a:latin typeface="+mn-ea"/>
              </a:rPr>
              <a:t>)</a:t>
            </a:r>
            <a:r>
              <a:rPr lang="ja-JP" altLang="en-US" sz="1000" b="1" dirty="0" smtClean="0">
                <a:latin typeface="+mn-ea"/>
              </a:rPr>
              <a:t>　エクセル計算演習　</a:t>
            </a:r>
            <a:endParaRPr lang="en-US" altLang="ja-JP" sz="1000" b="1" dirty="0" smtClean="0">
              <a:latin typeface="+mn-ea"/>
            </a:endParaRPr>
          </a:p>
          <a:p>
            <a:r>
              <a:rPr lang="ja-JP" altLang="en-US" sz="1000" b="1" dirty="0" smtClean="0">
                <a:latin typeface="+mn-ea"/>
              </a:rPr>
              <a:t>④７月</a:t>
            </a:r>
            <a:r>
              <a:rPr lang="ja-JP" altLang="en-US" sz="1000" b="1" dirty="0">
                <a:latin typeface="+mn-ea"/>
              </a:rPr>
              <a:t>２６</a:t>
            </a:r>
            <a:r>
              <a:rPr lang="ja-JP" altLang="en-US" sz="1000" b="1" dirty="0" smtClean="0">
                <a:latin typeface="+mn-ea"/>
              </a:rPr>
              <a:t>日</a:t>
            </a:r>
            <a:r>
              <a:rPr lang="en-US" altLang="ja-JP" sz="1000" b="1" dirty="0" smtClean="0">
                <a:latin typeface="+mn-ea"/>
              </a:rPr>
              <a:t>(</a:t>
            </a:r>
            <a:r>
              <a:rPr lang="ja-JP" altLang="en-US" sz="1000" b="1" dirty="0" smtClean="0">
                <a:latin typeface="+mn-ea"/>
              </a:rPr>
              <a:t>水</a:t>
            </a:r>
            <a:r>
              <a:rPr lang="en-US" altLang="ja-JP" sz="1000" b="1" dirty="0" smtClean="0">
                <a:latin typeface="+mn-ea"/>
              </a:rPr>
              <a:t>)</a:t>
            </a:r>
            <a:r>
              <a:rPr lang="ja-JP" altLang="en-US" sz="1000" b="1" dirty="0" smtClean="0">
                <a:latin typeface="+mn-ea"/>
              </a:rPr>
              <a:t>　エクセル住所録</a:t>
            </a:r>
            <a:endParaRPr lang="en-US" altLang="ja-JP" sz="1000" b="1" dirty="0">
              <a:latin typeface="+mn-ea"/>
            </a:endParaRPr>
          </a:p>
          <a:p>
            <a:r>
              <a:rPr kumimoji="1" lang="ja-JP" altLang="en-US" sz="1000" b="1" dirty="0" smtClean="0">
                <a:latin typeface="+mn-ea"/>
              </a:rPr>
              <a:t>９時３０分～１２時</a:t>
            </a:r>
            <a:r>
              <a:rPr lang="ja-JP" altLang="en-US" sz="1000" b="1" dirty="0">
                <a:latin typeface="+mn-ea"/>
              </a:rPr>
              <a:t>　</a:t>
            </a:r>
            <a:endParaRPr lang="en-US" altLang="ja-JP" sz="1000" b="1" dirty="0" smtClean="0">
              <a:latin typeface="+mn-ea"/>
            </a:endParaRPr>
          </a:p>
          <a:p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 smtClean="0">
                <a:latin typeface="+mn-ea"/>
              </a:rPr>
              <a:t>定員</a:t>
            </a:r>
            <a:r>
              <a:rPr lang="en-US" altLang="ja-JP" sz="1000" b="1" dirty="0" smtClean="0">
                <a:latin typeface="+mn-ea"/>
              </a:rPr>
              <a:t>】</a:t>
            </a:r>
            <a:r>
              <a:rPr lang="ja-JP" altLang="en-US" sz="1000" b="1" dirty="0" smtClean="0">
                <a:latin typeface="+mn-ea"/>
              </a:rPr>
              <a:t>成人８人　　</a:t>
            </a:r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 smtClean="0">
                <a:latin typeface="+mn-ea"/>
              </a:rPr>
              <a:t>費用</a:t>
            </a:r>
            <a:r>
              <a:rPr lang="en-US" altLang="ja-JP" sz="1000" b="1" dirty="0" smtClean="0">
                <a:latin typeface="+mn-ea"/>
              </a:rPr>
              <a:t>】</a:t>
            </a:r>
            <a:r>
              <a:rPr lang="ja-JP" altLang="en-US" sz="1000" b="1" dirty="0" smtClean="0">
                <a:latin typeface="+mn-ea"/>
              </a:rPr>
              <a:t>５００円</a:t>
            </a:r>
            <a:endParaRPr lang="en-US" altLang="ja-JP" sz="1000" b="1" dirty="0" smtClean="0">
              <a:latin typeface="+mn-ea"/>
            </a:endParaRPr>
          </a:p>
          <a:p>
            <a:r>
              <a:rPr kumimoji="1" lang="en-US" altLang="ja-JP" sz="1000" b="1" dirty="0" smtClean="0">
                <a:latin typeface="+mn-ea"/>
              </a:rPr>
              <a:t>【</a:t>
            </a:r>
            <a:r>
              <a:rPr kumimoji="1" lang="ja-JP" altLang="en-US" sz="1000" b="1" dirty="0" smtClean="0">
                <a:latin typeface="+mn-ea"/>
              </a:rPr>
              <a:t>申込</a:t>
            </a:r>
            <a:r>
              <a:rPr kumimoji="1" lang="en-US" altLang="ja-JP" sz="1000" b="1" dirty="0" smtClean="0">
                <a:latin typeface="+mn-ea"/>
              </a:rPr>
              <a:t>】</a:t>
            </a:r>
            <a:r>
              <a:rPr lang="ja-JP" altLang="en-US" sz="1000" b="1" dirty="0">
                <a:latin typeface="+mn-ea"/>
              </a:rPr>
              <a:t>６月１５日</a:t>
            </a:r>
            <a:r>
              <a:rPr lang="en-US" altLang="ja-JP" sz="1000" b="1" dirty="0">
                <a:latin typeface="+mn-ea"/>
              </a:rPr>
              <a:t>(</a:t>
            </a:r>
            <a:r>
              <a:rPr lang="ja-JP" altLang="en-US" sz="1000" b="1" dirty="0">
                <a:latin typeface="+mn-ea"/>
              </a:rPr>
              <a:t>木</a:t>
            </a:r>
            <a:r>
              <a:rPr lang="en-US" altLang="ja-JP" sz="1000" b="1" dirty="0">
                <a:latin typeface="+mn-ea"/>
              </a:rPr>
              <a:t>)</a:t>
            </a:r>
            <a:r>
              <a:rPr lang="ja-JP" altLang="en-US" sz="1000" b="1" dirty="0">
                <a:latin typeface="+mn-ea"/>
              </a:rPr>
              <a:t>　午前９時</a:t>
            </a:r>
            <a:r>
              <a:rPr lang="ja-JP" altLang="en-US" sz="1000" b="1" dirty="0" smtClean="0">
                <a:latin typeface="+mn-ea"/>
              </a:rPr>
              <a:t>～</a:t>
            </a:r>
            <a:endParaRPr lang="ja-JP" altLang="en-US" sz="1000" b="1" dirty="0">
              <a:latin typeface="+mn-ea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841007" y="44624"/>
            <a:ext cx="2112177" cy="236276"/>
          </a:xfrm>
          <a:prstGeom prst="roundRec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子育てママの</a:t>
            </a:r>
            <a:r>
              <a:rPr lang="en-US" altLang="ja-JP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PC</a:t>
            </a: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講座</a:t>
            </a:r>
            <a:endPara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331520" y="4766189"/>
            <a:ext cx="2090317" cy="418617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大望遠鏡で</a:t>
            </a:r>
            <a:endParaRPr kumimoji="1" lang="en-US" altLang="ja-JP" sz="14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月のクレータを観よう</a:t>
            </a:r>
            <a:endPara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4232920" y="338256"/>
            <a:ext cx="2253133" cy="35444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ja-JP" sz="1400" dirty="0" smtClean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１６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mm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アニメ上映会</a:t>
            </a:r>
            <a:endParaRPr kumimoji="1" lang="en-US" altLang="ja-JP" sz="1400" dirty="0" smtClean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endParaRPr kumimoji="1" lang="ja-JP" altLang="en-US" sz="1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192602" y="2538442"/>
            <a:ext cx="1772194" cy="530519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ヤング☆スクエア</a:t>
            </a:r>
            <a:endParaRPr kumimoji="1" lang="en-US" altLang="ja-JP" sz="1400" b="1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4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ﾍﾟｯﾄﾎﾞﾄﾙ</a:t>
            </a:r>
            <a:r>
              <a:rPr lang="ja-JP" altLang="en-US" sz="1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水族館</a:t>
            </a:r>
            <a:endParaRPr kumimoji="1" lang="ja-JP" altLang="en-US" sz="1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271115" y="665591"/>
            <a:ext cx="220778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７月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日（土）</a:t>
            </a:r>
            <a:endParaRPr lang="en-US" altLang="ja-JP" sz="12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１０時３０分～１１時３０分</a:t>
            </a:r>
            <a:endParaRPr kumimoji="1" lang="en-US" altLang="ja-JP" sz="12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100" b="1" dirty="0" smtClean="0">
                <a:latin typeface="+mn-ea"/>
              </a:rPr>
              <a:t>どなたでもいらして下さい！　</a:t>
            </a:r>
            <a:endParaRPr lang="en-US" altLang="ja-JP" sz="1100" b="1" dirty="0" smtClean="0">
              <a:latin typeface="+mn-ea"/>
            </a:endParaRPr>
          </a:p>
          <a:p>
            <a:pPr algn="ctr"/>
            <a:r>
              <a:rPr lang="ja-JP" altLang="en-US" sz="1100" b="1" dirty="0">
                <a:latin typeface="+mn-ea"/>
              </a:rPr>
              <a:t>入場</a:t>
            </a:r>
            <a:r>
              <a:rPr lang="ja-JP" altLang="en-US" sz="1100" b="1" dirty="0" smtClean="0">
                <a:latin typeface="+mn-ea"/>
              </a:rPr>
              <a:t>無料</a:t>
            </a:r>
            <a:endParaRPr kumimoji="1" lang="ja-JP" altLang="en-US" sz="1100" b="1" dirty="0">
              <a:latin typeface="+mn-ea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76270" y="3052701"/>
            <a:ext cx="16661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latin typeface="+mn-ea"/>
              </a:rPr>
              <a:t>７</a:t>
            </a:r>
            <a:r>
              <a:rPr lang="ja-JP" altLang="en-US" sz="1000" b="1" dirty="0" smtClean="0">
                <a:latin typeface="+mn-ea"/>
              </a:rPr>
              <a:t>月１５日</a:t>
            </a:r>
            <a:r>
              <a:rPr lang="ja-JP" altLang="en-US" sz="1000" b="1" dirty="0">
                <a:latin typeface="+mn-ea"/>
              </a:rPr>
              <a:t>（土）</a:t>
            </a:r>
            <a:endParaRPr lang="en-US" altLang="ja-JP" sz="1000" b="1" dirty="0">
              <a:latin typeface="+mn-ea"/>
            </a:endParaRPr>
          </a:p>
          <a:p>
            <a:r>
              <a:rPr lang="ja-JP" altLang="en-US" sz="1000" b="1" dirty="0">
                <a:latin typeface="+mn-ea"/>
              </a:rPr>
              <a:t>９</a:t>
            </a:r>
            <a:r>
              <a:rPr lang="ja-JP" altLang="en-US" sz="1000" b="1" dirty="0" smtClean="0">
                <a:latin typeface="+mn-ea"/>
              </a:rPr>
              <a:t>時</a:t>
            </a:r>
            <a:r>
              <a:rPr lang="ja-JP" altLang="en-US" sz="1000" b="1" dirty="0">
                <a:latin typeface="+mn-ea"/>
              </a:rPr>
              <a:t>３０分～１１時３０分</a:t>
            </a:r>
            <a:endParaRPr lang="en-US" altLang="ja-JP" sz="1000" b="1" dirty="0">
              <a:latin typeface="+mn-ea"/>
            </a:endParaRPr>
          </a:p>
          <a:p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>
                <a:latin typeface="+mn-ea"/>
              </a:rPr>
              <a:t>定員</a:t>
            </a:r>
            <a:r>
              <a:rPr lang="en-US" altLang="ja-JP" sz="1000" b="1" dirty="0" smtClean="0">
                <a:latin typeface="+mn-ea"/>
              </a:rPr>
              <a:t>】</a:t>
            </a:r>
            <a:r>
              <a:rPr lang="ja-JP" altLang="en-US" sz="1000" b="1" dirty="0" smtClean="0">
                <a:latin typeface="+mn-ea"/>
              </a:rPr>
              <a:t>小・中学生</a:t>
            </a:r>
            <a:r>
              <a:rPr lang="ja-JP" altLang="en-US" sz="1000" b="1" dirty="0">
                <a:latin typeface="+mn-ea"/>
              </a:rPr>
              <a:t>　</a:t>
            </a:r>
            <a:r>
              <a:rPr lang="ja-JP" altLang="en-US" sz="1000" b="1" dirty="0" smtClean="0">
                <a:latin typeface="+mn-ea"/>
              </a:rPr>
              <a:t>２０人　</a:t>
            </a:r>
            <a:endParaRPr lang="en-US" altLang="ja-JP" sz="1000" b="1" dirty="0">
              <a:latin typeface="+mn-ea"/>
            </a:endParaRPr>
          </a:p>
          <a:p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 smtClean="0">
                <a:latin typeface="+mn-ea"/>
              </a:rPr>
              <a:t>費用</a:t>
            </a:r>
            <a:r>
              <a:rPr lang="en-US" altLang="ja-JP" sz="1000" b="1" dirty="0" smtClean="0">
                <a:latin typeface="+mn-ea"/>
              </a:rPr>
              <a:t>】</a:t>
            </a:r>
            <a:r>
              <a:rPr lang="ja-JP" altLang="en-US" sz="1000" b="1" dirty="0" smtClean="0">
                <a:latin typeface="+mn-ea"/>
              </a:rPr>
              <a:t>５００円</a:t>
            </a:r>
            <a:endParaRPr lang="en-US" altLang="ja-JP" sz="1000" b="1" dirty="0" smtClean="0">
              <a:latin typeface="+mn-ea"/>
            </a:endParaRPr>
          </a:p>
          <a:p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 smtClean="0">
                <a:latin typeface="+mn-ea"/>
              </a:rPr>
              <a:t>申込</a:t>
            </a:r>
            <a:r>
              <a:rPr lang="en-US" altLang="ja-JP" sz="1000" b="1" dirty="0" smtClean="0">
                <a:latin typeface="+mn-ea"/>
              </a:rPr>
              <a:t>】</a:t>
            </a:r>
            <a:r>
              <a:rPr lang="ja-JP" altLang="en-US" sz="1000" b="1" dirty="0">
                <a:latin typeface="+mn-ea"/>
              </a:rPr>
              <a:t>６月１５日</a:t>
            </a:r>
            <a:r>
              <a:rPr lang="en-US" altLang="ja-JP" sz="1000" b="1" dirty="0">
                <a:latin typeface="+mn-ea"/>
              </a:rPr>
              <a:t>(</a:t>
            </a:r>
            <a:r>
              <a:rPr lang="ja-JP" altLang="en-US" sz="1000" b="1" dirty="0">
                <a:latin typeface="+mn-ea"/>
              </a:rPr>
              <a:t>木</a:t>
            </a:r>
            <a:r>
              <a:rPr lang="en-US" altLang="ja-JP" sz="1000" b="1" dirty="0">
                <a:latin typeface="+mn-ea"/>
              </a:rPr>
              <a:t>)</a:t>
            </a:r>
            <a:r>
              <a:rPr lang="ja-JP" altLang="en-US" sz="1000" b="1" dirty="0">
                <a:latin typeface="+mn-ea"/>
              </a:rPr>
              <a:t>　</a:t>
            </a:r>
            <a:endParaRPr lang="en-US" altLang="ja-JP" sz="1000" b="1" dirty="0" smtClean="0">
              <a:latin typeface="+mn-ea"/>
            </a:endParaRPr>
          </a:p>
          <a:p>
            <a:r>
              <a:rPr lang="ja-JP" altLang="en-US" sz="1000" b="1" dirty="0">
                <a:latin typeface="+mn-ea"/>
              </a:rPr>
              <a:t>　</a:t>
            </a:r>
            <a:r>
              <a:rPr lang="ja-JP" altLang="en-US" sz="1000" b="1" dirty="0" smtClean="0">
                <a:latin typeface="+mn-ea"/>
              </a:rPr>
              <a:t>　　　　　午前</a:t>
            </a:r>
            <a:r>
              <a:rPr lang="ja-JP" altLang="en-US" sz="1000" b="1" dirty="0">
                <a:latin typeface="+mn-ea"/>
              </a:rPr>
              <a:t>９時</a:t>
            </a:r>
            <a:r>
              <a:rPr lang="ja-JP" altLang="en-US" sz="1000" b="1" dirty="0" smtClean="0">
                <a:latin typeface="+mn-ea"/>
              </a:rPr>
              <a:t>～</a:t>
            </a:r>
            <a:endParaRPr lang="ja-JP" altLang="en-US" sz="1000" b="1" dirty="0">
              <a:latin typeface="+mn-ea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725652" y="4365105"/>
            <a:ext cx="1435260" cy="212656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200" b="1" dirty="0" smtClean="0">
              <a:latin typeface="+mn-ea"/>
            </a:endParaRPr>
          </a:p>
          <a:p>
            <a:endParaRPr lang="en-US" altLang="ja-JP" sz="1200" b="1" dirty="0">
              <a:latin typeface="+mn-ea"/>
            </a:endParaRPr>
          </a:p>
          <a:p>
            <a:endParaRPr lang="en-US" altLang="ja-JP" sz="1000" b="1" dirty="0" smtClean="0">
              <a:latin typeface="+mn-ea"/>
            </a:endParaRPr>
          </a:p>
          <a:p>
            <a:r>
              <a:rPr lang="ja-JP" altLang="en-US" sz="1000" b="1" dirty="0" smtClean="0">
                <a:latin typeface="+mn-ea"/>
              </a:rPr>
              <a:t>８月１６日（水）</a:t>
            </a:r>
            <a:endParaRPr lang="en-US" altLang="ja-JP" sz="1000" b="1" dirty="0" smtClean="0">
              <a:latin typeface="+mn-ea"/>
            </a:endParaRPr>
          </a:p>
          <a:p>
            <a:r>
              <a:rPr lang="ja-JP" altLang="en-US" sz="1000" b="1" dirty="0" smtClean="0">
                <a:latin typeface="+mn-ea"/>
              </a:rPr>
              <a:t>１０時～１１時３０分</a:t>
            </a:r>
            <a:endParaRPr lang="en-US" altLang="ja-JP" sz="1000" b="1" dirty="0" smtClean="0">
              <a:latin typeface="+mn-ea"/>
            </a:endParaRPr>
          </a:p>
          <a:p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 smtClean="0">
                <a:latin typeface="+mn-ea"/>
              </a:rPr>
              <a:t>定員</a:t>
            </a:r>
            <a:r>
              <a:rPr lang="en-US" altLang="ja-JP" sz="1000" b="1" dirty="0" smtClean="0">
                <a:latin typeface="+mn-ea"/>
              </a:rPr>
              <a:t>】</a:t>
            </a:r>
            <a:r>
              <a:rPr lang="ja-JP" altLang="en-US" sz="1000" b="1" dirty="0" smtClean="0">
                <a:latin typeface="+mn-ea"/>
              </a:rPr>
              <a:t>小学校</a:t>
            </a:r>
            <a:endParaRPr lang="en-US" altLang="ja-JP" sz="1000" b="1" dirty="0" smtClean="0">
              <a:latin typeface="+mn-ea"/>
            </a:endParaRPr>
          </a:p>
          <a:p>
            <a:r>
              <a:rPr lang="ja-JP" altLang="en-US" sz="1000" b="1" dirty="0" smtClean="0">
                <a:latin typeface="+mn-ea"/>
              </a:rPr>
              <a:t>　　３～６年生</a:t>
            </a:r>
            <a:r>
              <a:rPr lang="ja-JP" altLang="en-US" sz="1000" b="1" dirty="0">
                <a:latin typeface="+mn-ea"/>
              </a:rPr>
              <a:t>　</a:t>
            </a:r>
            <a:r>
              <a:rPr lang="ja-JP" altLang="en-US" sz="1000" b="1" dirty="0" smtClean="0">
                <a:latin typeface="+mn-ea"/>
              </a:rPr>
              <a:t>２０人　　</a:t>
            </a:r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 smtClean="0">
                <a:latin typeface="+mn-ea"/>
              </a:rPr>
              <a:t>費用</a:t>
            </a:r>
            <a:r>
              <a:rPr lang="en-US" altLang="ja-JP" sz="1000" b="1" dirty="0" smtClean="0">
                <a:latin typeface="+mn-ea"/>
              </a:rPr>
              <a:t>】</a:t>
            </a:r>
            <a:r>
              <a:rPr lang="ja-JP" altLang="en-US" sz="1000" b="1" dirty="0" smtClean="0">
                <a:latin typeface="+mn-ea"/>
              </a:rPr>
              <a:t>　無料</a:t>
            </a:r>
            <a:endParaRPr lang="en-US" altLang="ja-JP" sz="1000" b="1" dirty="0" smtClean="0">
              <a:latin typeface="+mn-ea"/>
            </a:endParaRPr>
          </a:p>
          <a:p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 smtClean="0">
                <a:latin typeface="+mn-ea"/>
              </a:rPr>
              <a:t>申込</a:t>
            </a:r>
            <a:r>
              <a:rPr lang="en-US" altLang="ja-JP" sz="1000" b="1" dirty="0" smtClean="0">
                <a:latin typeface="+mn-ea"/>
              </a:rPr>
              <a:t>】</a:t>
            </a:r>
            <a:r>
              <a:rPr lang="ja-JP" altLang="en-US" sz="1000" b="1" dirty="0" smtClean="0">
                <a:latin typeface="+mn-ea"/>
              </a:rPr>
              <a:t>６月１５日</a:t>
            </a:r>
            <a:r>
              <a:rPr lang="en-US" altLang="ja-JP" sz="1000" b="1" dirty="0" smtClean="0">
                <a:latin typeface="+mn-ea"/>
              </a:rPr>
              <a:t>(</a:t>
            </a:r>
            <a:r>
              <a:rPr lang="ja-JP" altLang="en-US" sz="1000" b="1" dirty="0" smtClean="0">
                <a:latin typeface="+mn-ea"/>
              </a:rPr>
              <a:t>木</a:t>
            </a:r>
            <a:r>
              <a:rPr lang="en-US" altLang="ja-JP" sz="1000" b="1" dirty="0" smtClean="0">
                <a:latin typeface="+mn-ea"/>
              </a:rPr>
              <a:t>)</a:t>
            </a:r>
          </a:p>
          <a:p>
            <a:r>
              <a:rPr lang="ja-JP" altLang="en-US" sz="1000" b="1" dirty="0" smtClean="0">
                <a:latin typeface="+mn-ea"/>
              </a:rPr>
              <a:t>　　　　　　　午前</a:t>
            </a:r>
            <a:r>
              <a:rPr lang="ja-JP" altLang="en-US" sz="1000" b="1" dirty="0">
                <a:latin typeface="+mn-ea"/>
              </a:rPr>
              <a:t>９時</a:t>
            </a:r>
            <a:r>
              <a:rPr lang="ja-JP" altLang="en-US" sz="1000" b="1" dirty="0" smtClean="0">
                <a:latin typeface="+mn-ea"/>
              </a:rPr>
              <a:t>～</a:t>
            </a:r>
            <a:endParaRPr lang="ja-JP" altLang="en-US" sz="1000" b="1" dirty="0">
              <a:latin typeface="+mn-ea"/>
            </a:endParaRPr>
          </a:p>
          <a:p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 smtClean="0">
                <a:latin typeface="+mn-ea"/>
              </a:rPr>
              <a:t>講師</a:t>
            </a:r>
            <a:r>
              <a:rPr lang="en-US" altLang="ja-JP" sz="1000" b="1" dirty="0" smtClean="0">
                <a:latin typeface="+mn-ea"/>
              </a:rPr>
              <a:t>】 </a:t>
            </a:r>
            <a:r>
              <a:rPr lang="en-US" altLang="ja-JP" sz="1000" b="1" dirty="0" err="1" smtClean="0">
                <a:latin typeface="+mn-ea"/>
              </a:rPr>
              <a:t>docomo</a:t>
            </a:r>
            <a:r>
              <a:rPr lang="en-US" altLang="ja-JP" sz="1000" b="1" dirty="0" smtClean="0">
                <a:latin typeface="+mn-ea"/>
              </a:rPr>
              <a:t> </a:t>
            </a:r>
          </a:p>
          <a:p>
            <a:r>
              <a:rPr lang="ja-JP" altLang="en-US" sz="1000" b="1" dirty="0">
                <a:latin typeface="+mn-ea"/>
              </a:rPr>
              <a:t>　</a:t>
            </a:r>
            <a:r>
              <a:rPr lang="ja-JP" altLang="en-US" sz="1000" b="1" dirty="0" smtClean="0">
                <a:latin typeface="+mn-ea"/>
              </a:rPr>
              <a:t>　　　　</a:t>
            </a:r>
            <a:endParaRPr lang="ja-JP" altLang="en-US" sz="1000" b="1" dirty="0">
              <a:latin typeface="+mn-ea"/>
            </a:endParaRPr>
          </a:p>
          <a:p>
            <a:endParaRPr lang="ja-JP" altLang="en-US" sz="1000" b="1" dirty="0">
              <a:latin typeface="+mn-ea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2720752" y="4324583"/>
            <a:ext cx="1501412" cy="472569"/>
          </a:xfrm>
          <a:prstGeom prst="roundRect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もっと知りたい！</a:t>
            </a:r>
            <a:endParaRPr kumimoji="1" lang="en-US" altLang="ja-JP" sz="12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パソコン・スマホ</a:t>
            </a:r>
            <a:endParaRPr kumimoji="1"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6609184" y="634348"/>
            <a:ext cx="2293863" cy="1138468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000" b="1" dirty="0" smtClean="0">
              <a:latin typeface="+mn-ea"/>
            </a:endParaRPr>
          </a:p>
          <a:p>
            <a:r>
              <a:rPr lang="ja-JP" altLang="en-US" sz="1000" b="1" dirty="0" smtClean="0">
                <a:latin typeface="+mn-ea"/>
              </a:rPr>
              <a:t>７月</a:t>
            </a:r>
            <a:r>
              <a:rPr lang="ja-JP" altLang="en-US" sz="1000" b="1" dirty="0">
                <a:latin typeface="+mn-ea"/>
              </a:rPr>
              <a:t>８</a:t>
            </a:r>
            <a:r>
              <a:rPr lang="ja-JP" altLang="en-US" sz="1000" b="1" dirty="0" smtClean="0">
                <a:latin typeface="+mn-ea"/>
              </a:rPr>
              <a:t>日</a:t>
            </a:r>
            <a:r>
              <a:rPr lang="ja-JP" altLang="en-US" sz="1000" b="1" dirty="0">
                <a:latin typeface="+mn-ea"/>
              </a:rPr>
              <a:t>（土）</a:t>
            </a:r>
            <a:endParaRPr lang="en-US" altLang="ja-JP" sz="1000" b="1" dirty="0">
              <a:latin typeface="+mn-ea"/>
            </a:endParaRPr>
          </a:p>
          <a:p>
            <a:r>
              <a:rPr lang="ja-JP" altLang="en-US" sz="1000" b="1" dirty="0">
                <a:latin typeface="+mn-ea"/>
              </a:rPr>
              <a:t>１０時００分～１２時</a:t>
            </a:r>
            <a:endParaRPr lang="en-US" altLang="ja-JP" sz="1000" b="1" dirty="0">
              <a:latin typeface="+mn-ea"/>
            </a:endParaRPr>
          </a:p>
          <a:p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 smtClean="0">
                <a:latin typeface="+mn-ea"/>
              </a:rPr>
              <a:t>定員</a:t>
            </a:r>
            <a:r>
              <a:rPr lang="en-US" altLang="ja-JP" sz="1000" b="1" dirty="0" smtClean="0">
                <a:latin typeface="+mn-ea"/>
              </a:rPr>
              <a:t>】</a:t>
            </a:r>
            <a:r>
              <a:rPr lang="ja-JP" altLang="en-US" sz="1000" b="1" dirty="0" smtClean="0">
                <a:latin typeface="+mn-ea"/>
              </a:rPr>
              <a:t>　小</a:t>
            </a:r>
            <a:r>
              <a:rPr lang="ja-JP" altLang="en-US" sz="1000" b="1" dirty="0">
                <a:latin typeface="+mn-ea"/>
              </a:rPr>
              <a:t>・中学生　</a:t>
            </a:r>
            <a:r>
              <a:rPr lang="ja-JP" altLang="en-US" sz="1000" b="1" dirty="0" smtClean="0">
                <a:latin typeface="+mn-ea"/>
              </a:rPr>
              <a:t>２０人　</a:t>
            </a:r>
            <a:endParaRPr lang="en-US" altLang="ja-JP" sz="1000" b="1" dirty="0" smtClean="0">
              <a:latin typeface="+mn-ea"/>
            </a:endParaRPr>
          </a:p>
          <a:p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 smtClean="0">
                <a:latin typeface="+mn-ea"/>
              </a:rPr>
              <a:t>費用</a:t>
            </a:r>
            <a:r>
              <a:rPr lang="en-US" altLang="ja-JP" sz="1000" b="1" dirty="0" smtClean="0">
                <a:latin typeface="+mn-ea"/>
              </a:rPr>
              <a:t>】</a:t>
            </a:r>
            <a:r>
              <a:rPr lang="ja-JP" altLang="en-US" sz="1000" b="1" dirty="0" smtClean="0">
                <a:latin typeface="+mn-ea"/>
              </a:rPr>
              <a:t>無料</a:t>
            </a:r>
            <a:endParaRPr lang="en-US" altLang="ja-JP" sz="1000" b="1" dirty="0" smtClean="0">
              <a:latin typeface="+mn-ea"/>
            </a:endParaRPr>
          </a:p>
          <a:p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 smtClean="0">
                <a:latin typeface="+mn-ea"/>
              </a:rPr>
              <a:t>申込</a:t>
            </a:r>
            <a:r>
              <a:rPr lang="en-US" altLang="ja-JP" sz="1000" b="1" dirty="0" smtClean="0">
                <a:latin typeface="+mn-ea"/>
              </a:rPr>
              <a:t>】</a:t>
            </a:r>
            <a:r>
              <a:rPr lang="ja-JP" altLang="en-US" sz="1000" b="1" dirty="0">
                <a:latin typeface="+mn-ea"/>
              </a:rPr>
              <a:t>６月１５日</a:t>
            </a:r>
            <a:r>
              <a:rPr lang="en-US" altLang="ja-JP" sz="1000" b="1" dirty="0">
                <a:latin typeface="+mn-ea"/>
              </a:rPr>
              <a:t>(</a:t>
            </a:r>
            <a:r>
              <a:rPr lang="ja-JP" altLang="en-US" sz="1000" b="1" dirty="0">
                <a:latin typeface="+mn-ea"/>
              </a:rPr>
              <a:t>木</a:t>
            </a:r>
            <a:r>
              <a:rPr lang="en-US" altLang="ja-JP" sz="1000" b="1" dirty="0">
                <a:latin typeface="+mn-ea"/>
              </a:rPr>
              <a:t>)</a:t>
            </a:r>
            <a:r>
              <a:rPr lang="ja-JP" altLang="en-US" sz="1000" b="1" dirty="0">
                <a:latin typeface="+mn-ea"/>
              </a:rPr>
              <a:t>　午前９時</a:t>
            </a:r>
            <a:r>
              <a:rPr lang="ja-JP" altLang="en-US" sz="1000" b="1" dirty="0" smtClean="0">
                <a:latin typeface="+mn-ea"/>
              </a:rPr>
              <a:t>～</a:t>
            </a:r>
            <a:endParaRPr lang="ja-JP" altLang="en-US" sz="1000" b="1" dirty="0">
              <a:latin typeface="+mn-ea"/>
            </a:endParaRPr>
          </a:p>
          <a:p>
            <a:r>
              <a:rPr lang="en-US" altLang="ja-JP" sz="1000" b="1" dirty="0" smtClean="0">
                <a:latin typeface="+mn-ea"/>
              </a:rPr>
              <a:t>【</a:t>
            </a:r>
            <a:r>
              <a:rPr lang="ja-JP" altLang="en-US" sz="1000" b="1" dirty="0" smtClean="0">
                <a:latin typeface="+mn-ea"/>
              </a:rPr>
              <a:t>講師</a:t>
            </a:r>
            <a:r>
              <a:rPr lang="en-US" altLang="ja-JP" sz="1000" b="1" dirty="0" smtClean="0">
                <a:latin typeface="+mn-ea"/>
              </a:rPr>
              <a:t>】</a:t>
            </a:r>
            <a:r>
              <a:rPr lang="ja-JP" altLang="en-US" sz="1000" b="1" dirty="0" smtClean="0">
                <a:latin typeface="+mn-ea"/>
              </a:rPr>
              <a:t>　柳生　清子先生</a:t>
            </a:r>
            <a:endParaRPr lang="ja-JP" altLang="en-US" sz="1000" b="1" dirty="0">
              <a:latin typeface="+mn-ea"/>
            </a:endParaRPr>
          </a:p>
          <a:p>
            <a:endParaRPr lang="ja-JP" altLang="en-US" sz="1000" b="1" dirty="0">
              <a:latin typeface="+mn-ea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7515284" y="365315"/>
            <a:ext cx="1326148" cy="471397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子どもゆかた</a:t>
            </a:r>
            <a:endParaRPr kumimoji="1" lang="en-US" altLang="ja-JP" sz="14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着付け教室</a:t>
            </a:r>
            <a:endPara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3" name="1 つの角を切り取った四角形 12"/>
          <p:cNvSpPr/>
          <p:nvPr/>
        </p:nvSpPr>
        <p:spPr>
          <a:xfrm flipV="1">
            <a:off x="-39555" y="-2595"/>
            <a:ext cx="1588399" cy="1903873"/>
          </a:xfrm>
          <a:prstGeom prst="snip1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7182" y="-2595"/>
            <a:ext cx="15540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solidFill>
                  <a:schemeClr val="bg1"/>
                </a:solidFill>
              </a:rPr>
              <a:t>　</a:t>
            </a:r>
            <a:endParaRPr kumimoji="1" lang="en-US" altLang="ja-JP" sz="1200" b="1" dirty="0" smtClean="0">
              <a:solidFill>
                <a:schemeClr val="bg1"/>
              </a:solidFill>
            </a:endParaRPr>
          </a:p>
          <a:p>
            <a:r>
              <a:rPr kumimoji="1" lang="ja-JP" altLang="en-US" sz="1200" b="1" dirty="0" smtClean="0">
                <a:solidFill>
                  <a:schemeClr val="bg1"/>
                </a:solidFill>
              </a:rPr>
              <a:t>まだまだあるよ！</a:t>
            </a:r>
            <a:endParaRPr lang="en-US" altLang="ja-JP" sz="2800" dirty="0" smtClean="0">
              <a:solidFill>
                <a:schemeClr val="bg1"/>
              </a:solidFill>
            </a:endParaRPr>
          </a:p>
          <a:p>
            <a:r>
              <a:rPr lang="ja-JP" altLang="en-US" sz="2800" dirty="0" smtClean="0">
                <a:solidFill>
                  <a:schemeClr val="bg1"/>
                </a:solidFill>
              </a:rPr>
              <a:t>その他</a:t>
            </a:r>
            <a:endParaRPr lang="en-US" altLang="ja-JP" sz="2800" dirty="0" smtClean="0">
              <a:solidFill>
                <a:schemeClr val="bg1"/>
              </a:solidFill>
            </a:endParaRPr>
          </a:p>
          <a:p>
            <a:r>
              <a:rPr kumimoji="1" lang="ja-JP" altLang="en-US" sz="2800" dirty="0" smtClean="0">
                <a:solidFill>
                  <a:schemeClr val="bg1"/>
                </a:solidFill>
              </a:rPr>
              <a:t>イベント</a:t>
            </a:r>
            <a:endParaRPr kumimoji="1" lang="en-US" altLang="ja-JP" sz="2800" dirty="0" smtClean="0">
              <a:solidFill>
                <a:schemeClr val="bg1"/>
              </a:solidFill>
            </a:endParaRPr>
          </a:p>
        </p:txBody>
      </p:sp>
      <p:pic>
        <p:nvPicPr>
          <p:cNvPr id="1027" name="Picture 3" descr="C:\Users\tsujido\AppData\Local\Microsoft\Windows\Temporary Internet Files\Content.IE5\2RBS7DTS\gatag-00000434[1]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75087">
            <a:off x="1994209" y="4165966"/>
            <a:ext cx="772470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11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392" y="3896564"/>
            <a:ext cx="1963146" cy="828580"/>
          </a:xfrm>
          <a:prstGeom prst="rect">
            <a:avLst/>
          </a:prstGeom>
        </p:spPr>
      </p:pic>
      <p:sp>
        <p:nvSpPr>
          <p:cNvPr id="7" name="大波 6"/>
          <p:cNvSpPr/>
          <p:nvPr/>
        </p:nvSpPr>
        <p:spPr>
          <a:xfrm>
            <a:off x="2648744" y="2669332"/>
            <a:ext cx="2441599" cy="1629709"/>
          </a:xfrm>
          <a:prstGeom prst="wave">
            <a:avLst/>
          </a:prstGeom>
          <a:solidFill>
            <a:schemeClr val="bg1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①</a:t>
            </a:r>
            <a:r>
              <a:rPr lang="ja-JP" altLang="en-US" sz="1000" b="1" dirty="0" smtClean="0">
                <a:solidFill>
                  <a:schemeClr val="tx1"/>
                </a:solidFill>
                <a:latin typeface="+mn-ea"/>
              </a:rPr>
              <a:t>７</a:t>
            </a:r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月</a:t>
            </a:r>
            <a:r>
              <a:rPr lang="ja-JP" altLang="en-US" sz="1000" b="1" dirty="0" smtClean="0">
                <a:solidFill>
                  <a:schemeClr val="tx1"/>
                </a:solidFill>
                <a:latin typeface="+mn-ea"/>
              </a:rPr>
              <a:t>２２日（</a:t>
            </a:r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土</a:t>
            </a:r>
            <a:r>
              <a:rPr lang="ja-JP" altLang="en-US" sz="1000" b="1" dirty="0" smtClean="0">
                <a:solidFill>
                  <a:schemeClr val="tx1"/>
                </a:solidFill>
                <a:latin typeface="+mn-ea"/>
              </a:rPr>
              <a:t>）　</a:t>
            </a:r>
            <a:endParaRPr lang="en-US" altLang="ja-JP" sz="1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000" b="1" dirty="0" smtClean="0">
                <a:solidFill>
                  <a:schemeClr val="tx1"/>
                </a:solidFill>
                <a:latin typeface="+mn-ea"/>
              </a:rPr>
              <a:t>②８</a:t>
            </a:r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月</a:t>
            </a:r>
            <a:r>
              <a:rPr lang="ja-JP" altLang="en-US" sz="1000" b="1" dirty="0" smtClean="0">
                <a:solidFill>
                  <a:schemeClr val="tx1"/>
                </a:solidFill>
                <a:latin typeface="+mn-ea"/>
              </a:rPr>
              <a:t>２６日</a:t>
            </a:r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（土）</a:t>
            </a:r>
            <a:endParaRPr lang="en-US" altLang="ja-JP" sz="1000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１１時～１１時４５分</a:t>
            </a:r>
            <a:endParaRPr lang="en-US" altLang="ja-JP" sz="1000" b="1" dirty="0">
              <a:solidFill>
                <a:schemeClr val="tx1"/>
              </a:solidFill>
              <a:latin typeface="+mn-ea"/>
            </a:endParaRPr>
          </a:p>
          <a:p>
            <a:r>
              <a:rPr lang="en-US" altLang="ja-JP" sz="1000" b="1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定員</a:t>
            </a:r>
            <a:r>
              <a:rPr lang="en-US" altLang="ja-JP" sz="1000" b="1" dirty="0" smtClean="0">
                <a:solidFill>
                  <a:schemeClr val="tx1"/>
                </a:solidFill>
                <a:latin typeface="+mn-ea"/>
              </a:rPr>
              <a:t>】</a:t>
            </a:r>
            <a:r>
              <a:rPr lang="ja-JP" altLang="en-US" sz="1000" b="1" dirty="0" smtClean="0">
                <a:solidFill>
                  <a:schemeClr val="tx1"/>
                </a:solidFill>
                <a:latin typeface="+mn-ea"/>
              </a:rPr>
              <a:t>幼児（０～６歳）と保護者</a:t>
            </a:r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　１０組　</a:t>
            </a:r>
            <a:endParaRPr lang="en-US" altLang="ja-JP" sz="1000" b="1" dirty="0">
              <a:solidFill>
                <a:schemeClr val="tx1"/>
              </a:solidFill>
              <a:latin typeface="+mn-ea"/>
            </a:endParaRPr>
          </a:p>
          <a:p>
            <a:r>
              <a:rPr lang="en-US" altLang="ja-JP" sz="1000" b="1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費用</a:t>
            </a:r>
            <a:r>
              <a:rPr lang="en-US" altLang="ja-JP" sz="1000" b="1" dirty="0">
                <a:solidFill>
                  <a:schemeClr val="tx1"/>
                </a:solidFill>
                <a:latin typeface="+mn-ea"/>
              </a:rPr>
              <a:t>】</a:t>
            </a:r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　無料</a:t>
            </a:r>
            <a:endParaRPr lang="en-US" altLang="ja-JP" sz="1000" b="1" dirty="0">
              <a:solidFill>
                <a:schemeClr val="tx1"/>
              </a:solidFill>
              <a:latin typeface="+mn-ea"/>
            </a:endParaRPr>
          </a:p>
          <a:p>
            <a:r>
              <a:rPr lang="en-US" altLang="ja-JP" sz="1000" b="1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申込</a:t>
            </a:r>
            <a:r>
              <a:rPr lang="en-US" altLang="ja-JP" sz="1000" b="1" dirty="0" smtClean="0">
                <a:solidFill>
                  <a:schemeClr val="tx1"/>
                </a:solidFill>
                <a:latin typeface="+mn-ea"/>
              </a:rPr>
              <a:t>】</a:t>
            </a:r>
            <a:r>
              <a:rPr lang="ja-JP" altLang="en-US" sz="1000" b="1" dirty="0" smtClean="0">
                <a:solidFill>
                  <a:schemeClr val="tx1"/>
                </a:solidFill>
                <a:latin typeface="+mn-ea"/>
              </a:rPr>
              <a:t>①７月</a:t>
            </a:r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３日</a:t>
            </a:r>
            <a:r>
              <a:rPr lang="en-US" altLang="ja-JP" sz="1000" b="1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ja-JP" sz="1000" b="1" dirty="0">
                <a:solidFill>
                  <a:schemeClr val="tx1"/>
                </a:solidFill>
                <a:latin typeface="+mn-ea"/>
              </a:rPr>
              <a:t>)</a:t>
            </a:r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1000" b="1" dirty="0" smtClean="0">
                <a:solidFill>
                  <a:schemeClr val="tx1"/>
                </a:solidFill>
                <a:latin typeface="+mn-ea"/>
              </a:rPr>
              <a:t>午前</a:t>
            </a:r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９</a:t>
            </a:r>
            <a:r>
              <a:rPr lang="ja-JP" altLang="en-US" sz="1000" b="1" dirty="0" smtClean="0">
                <a:solidFill>
                  <a:schemeClr val="tx1"/>
                </a:solidFill>
                <a:latin typeface="+mn-ea"/>
              </a:rPr>
              <a:t>時～</a:t>
            </a:r>
            <a:endParaRPr lang="ja-JP" altLang="en-US" sz="1000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　　　　　</a:t>
            </a:r>
            <a:r>
              <a:rPr lang="ja-JP" altLang="en-US" sz="1000" b="1" dirty="0" smtClean="0">
                <a:solidFill>
                  <a:schemeClr val="tx1"/>
                </a:solidFill>
                <a:latin typeface="+mn-ea"/>
              </a:rPr>
              <a:t>②８月２日</a:t>
            </a:r>
            <a:r>
              <a:rPr lang="en-US" altLang="ja-JP" sz="1000" b="1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水</a:t>
            </a:r>
            <a:r>
              <a:rPr lang="en-US" altLang="ja-JP" sz="1000" b="1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ja-JP" altLang="en-US" sz="1000" b="1" dirty="0" smtClean="0">
                <a:solidFill>
                  <a:schemeClr val="tx1"/>
                </a:solidFill>
                <a:latin typeface="+mn-ea"/>
              </a:rPr>
              <a:t>　午前</a:t>
            </a:r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９</a:t>
            </a:r>
            <a:r>
              <a:rPr lang="ja-JP" altLang="en-US" sz="1000" b="1" dirty="0" smtClean="0">
                <a:solidFill>
                  <a:schemeClr val="tx1"/>
                </a:solidFill>
                <a:latin typeface="+mn-ea"/>
              </a:rPr>
              <a:t>時～</a:t>
            </a:r>
            <a:endParaRPr lang="ja-JP" altLang="en-US" sz="1000" b="1" dirty="0">
              <a:solidFill>
                <a:schemeClr val="tx1"/>
              </a:solidFill>
              <a:latin typeface="+mn-ea"/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25" name="角丸四角形 24"/>
          <p:cNvSpPr/>
          <p:nvPr/>
        </p:nvSpPr>
        <p:spPr>
          <a:xfrm>
            <a:off x="2672075" y="2285705"/>
            <a:ext cx="1204172" cy="495223"/>
          </a:xfrm>
          <a:prstGeom prst="roundRect">
            <a:avLst/>
          </a:prstGeom>
          <a:ln>
            <a:solidFill>
              <a:srgbClr val="FF00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音楽と絵本の世界</a:t>
            </a:r>
            <a:endParaRPr kumimoji="1" lang="en-US" altLang="ja-JP" sz="12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リトルバンビ</a:t>
            </a:r>
            <a:endParaRPr kumimoji="1"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2072680" y="1476420"/>
            <a:ext cx="1512168" cy="274306"/>
          </a:xfrm>
          <a:prstGeom prst="round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 smtClean="0"/>
              <a:t>【</a:t>
            </a:r>
            <a:r>
              <a:rPr kumimoji="1" lang="ja-JP" altLang="en-US" sz="1000" b="1" dirty="0" smtClean="0"/>
              <a:t>講師</a:t>
            </a:r>
            <a:r>
              <a:rPr kumimoji="1" lang="en-US" altLang="ja-JP" sz="1000" b="1" dirty="0" smtClean="0"/>
              <a:t>】</a:t>
            </a:r>
            <a:r>
              <a:rPr lang="en-US" altLang="ja-JP" sz="1000" b="1" dirty="0" smtClean="0"/>
              <a:t>IT</a:t>
            </a:r>
            <a:r>
              <a:rPr kumimoji="1" lang="ja-JP" altLang="en-US" sz="1000" b="1" dirty="0" smtClean="0"/>
              <a:t>講師懇談会</a:t>
            </a:r>
            <a:endParaRPr kumimoji="1" lang="ja-JP" altLang="en-US" sz="1000" b="1" dirty="0"/>
          </a:p>
        </p:txBody>
      </p:sp>
      <p:pic>
        <p:nvPicPr>
          <p:cNvPr id="4" name="Picture 3" descr="C:\Users\tsujido\AppData\Local\Microsoft\Windows\Temporary Internet Files\Content.IE5\D4S47QSH\cow-icon-1653039_960_720[1].png"/>
          <p:cNvPicPr>
            <a:picLocks noChangeAspect="1" noChangeArrowheads="1"/>
          </p:cNvPicPr>
          <p:nvPr/>
        </p:nvPicPr>
        <p:blipFill>
          <a:blip r:embed="rId1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188" y="4525890"/>
            <a:ext cx="3390927" cy="2279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C:\Users\tsujido\AppData\Local\Microsoft\Windows\Temporary Internet Files\Content.IE5\1B0GM3N0\lgi01a201409061400[1]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9961" b="100000" l="991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20610">
            <a:off x="4855344" y="1361987"/>
            <a:ext cx="3319866" cy="3533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円/楕円 16"/>
          <p:cNvSpPr/>
          <p:nvPr/>
        </p:nvSpPr>
        <p:spPr>
          <a:xfrm>
            <a:off x="5175024" y="1908510"/>
            <a:ext cx="2340260" cy="2054261"/>
          </a:xfrm>
          <a:prstGeom prst="ellipse">
            <a:avLst/>
          </a:prstGeom>
          <a:ln w="76200">
            <a:solidFill>
              <a:srgbClr val="FFCC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ja-JP" sz="1000" b="1" dirty="0" smtClean="0">
              <a:latin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lang="en-US" altLang="ja-JP" sz="1050" b="1" dirty="0" smtClean="0">
              <a:latin typeface="+mn-ea"/>
            </a:endParaRPr>
          </a:p>
          <a:p>
            <a:pPr algn="ctr"/>
            <a:r>
              <a:rPr lang="ja-JP" altLang="en-US" sz="1050" b="1" dirty="0" smtClean="0">
                <a:latin typeface="+mn-ea"/>
              </a:rPr>
              <a:t>７</a:t>
            </a:r>
            <a:r>
              <a:rPr kumimoji="1" lang="ja-JP" altLang="en-US" sz="1050" b="1" dirty="0" smtClean="0">
                <a:latin typeface="+mn-ea"/>
              </a:rPr>
              <a:t>月</a:t>
            </a:r>
            <a:r>
              <a:rPr lang="ja-JP" altLang="en-US" sz="1050" b="1" dirty="0">
                <a:latin typeface="+mn-ea"/>
              </a:rPr>
              <a:t>２９</a:t>
            </a:r>
            <a:r>
              <a:rPr kumimoji="1" lang="ja-JP" altLang="en-US" sz="1050" b="1" dirty="0" smtClean="0">
                <a:latin typeface="+mn-ea"/>
              </a:rPr>
              <a:t>日（土）</a:t>
            </a:r>
            <a:endParaRPr kumimoji="1" lang="en-US" altLang="ja-JP" sz="1050" b="1" dirty="0" smtClean="0">
              <a:latin typeface="+mn-ea"/>
            </a:endParaRPr>
          </a:p>
          <a:p>
            <a:r>
              <a:rPr lang="ja-JP" altLang="en-US" sz="1050" b="1" dirty="0" smtClean="0">
                <a:latin typeface="+mn-ea"/>
              </a:rPr>
              <a:t>１０時００分</a:t>
            </a:r>
            <a:r>
              <a:rPr lang="ja-JP" altLang="en-US" sz="1050" b="1" dirty="0">
                <a:latin typeface="+mn-ea"/>
              </a:rPr>
              <a:t>～１１時３０分</a:t>
            </a:r>
            <a:endParaRPr lang="en-US" altLang="ja-JP" sz="1050" b="1" dirty="0">
              <a:latin typeface="+mn-ea"/>
            </a:endParaRPr>
          </a:p>
          <a:p>
            <a:r>
              <a:rPr lang="en-US" altLang="ja-JP" sz="1000" b="1" dirty="0">
                <a:latin typeface="+mn-ea"/>
              </a:rPr>
              <a:t>【</a:t>
            </a:r>
            <a:r>
              <a:rPr lang="ja-JP" altLang="en-US" sz="1000" b="1" dirty="0">
                <a:latin typeface="+mn-ea"/>
              </a:rPr>
              <a:t>定員</a:t>
            </a:r>
            <a:r>
              <a:rPr lang="en-US" altLang="ja-JP" sz="1000" b="1" dirty="0">
                <a:latin typeface="+mn-ea"/>
              </a:rPr>
              <a:t>】</a:t>
            </a:r>
            <a:r>
              <a:rPr lang="ja-JP" altLang="en-US" sz="1000" b="1" dirty="0" smtClean="0">
                <a:latin typeface="+mn-ea"/>
              </a:rPr>
              <a:t>小</a:t>
            </a:r>
            <a:r>
              <a:rPr lang="ja-JP" altLang="en-US" sz="1000" b="1" dirty="0">
                <a:latin typeface="+mn-ea"/>
              </a:rPr>
              <a:t>学生</a:t>
            </a:r>
            <a:r>
              <a:rPr lang="ja-JP" altLang="en-US" sz="1000" b="1" dirty="0" smtClean="0">
                <a:latin typeface="+mn-ea"/>
              </a:rPr>
              <a:t>の親子２０人</a:t>
            </a:r>
            <a:r>
              <a:rPr lang="ja-JP" altLang="en-US" sz="1050" b="1" dirty="0">
                <a:latin typeface="+mn-ea"/>
              </a:rPr>
              <a:t>　</a:t>
            </a:r>
            <a:endParaRPr lang="en-US" altLang="ja-JP" sz="1050" b="1" dirty="0">
              <a:latin typeface="+mn-ea"/>
            </a:endParaRPr>
          </a:p>
          <a:p>
            <a:r>
              <a:rPr lang="en-US" altLang="ja-JP" sz="1050" b="1" dirty="0">
                <a:latin typeface="+mn-ea"/>
              </a:rPr>
              <a:t>【</a:t>
            </a:r>
            <a:r>
              <a:rPr lang="ja-JP" altLang="en-US" sz="1050" b="1" dirty="0">
                <a:latin typeface="+mn-ea"/>
              </a:rPr>
              <a:t>費用</a:t>
            </a:r>
            <a:r>
              <a:rPr lang="en-US" altLang="ja-JP" sz="1050" b="1" dirty="0">
                <a:latin typeface="+mn-ea"/>
              </a:rPr>
              <a:t>】</a:t>
            </a:r>
            <a:r>
              <a:rPr lang="ja-JP" altLang="en-US" sz="1050" b="1" dirty="0">
                <a:latin typeface="+mn-ea"/>
              </a:rPr>
              <a:t>５００円</a:t>
            </a:r>
            <a:endParaRPr lang="en-US" altLang="ja-JP" sz="1050" b="1" dirty="0">
              <a:latin typeface="+mn-ea"/>
            </a:endParaRPr>
          </a:p>
          <a:p>
            <a:r>
              <a:rPr lang="en-US" altLang="ja-JP" sz="1050" b="1" dirty="0">
                <a:latin typeface="+mn-ea"/>
              </a:rPr>
              <a:t>【</a:t>
            </a:r>
            <a:r>
              <a:rPr lang="ja-JP" altLang="en-US" sz="1050" b="1" dirty="0">
                <a:latin typeface="+mn-ea"/>
              </a:rPr>
              <a:t>申込</a:t>
            </a:r>
            <a:r>
              <a:rPr lang="en-US" altLang="ja-JP" sz="1050" b="1" dirty="0" smtClean="0">
                <a:latin typeface="+mn-ea"/>
              </a:rPr>
              <a:t>】</a:t>
            </a:r>
            <a:r>
              <a:rPr lang="ja-JP" altLang="en-US" sz="1050" b="1" dirty="0">
                <a:latin typeface="+mn-ea"/>
              </a:rPr>
              <a:t>６月１５日</a:t>
            </a:r>
            <a:r>
              <a:rPr lang="en-US" altLang="ja-JP" sz="1050" b="1" dirty="0">
                <a:latin typeface="+mn-ea"/>
              </a:rPr>
              <a:t>(</a:t>
            </a:r>
            <a:r>
              <a:rPr lang="ja-JP" altLang="en-US" sz="1050" b="1" dirty="0">
                <a:latin typeface="+mn-ea"/>
              </a:rPr>
              <a:t>木</a:t>
            </a:r>
            <a:r>
              <a:rPr lang="en-US" altLang="ja-JP" sz="1050" b="1" dirty="0">
                <a:latin typeface="+mn-ea"/>
              </a:rPr>
              <a:t>)</a:t>
            </a:r>
            <a:r>
              <a:rPr lang="ja-JP" altLang="en-US" sz="1050" b="1" dirty="0">
                <a:latin typeface="+mn-ea"/>
              </a:rPr>
              <a:t>　</a:t>
            </a:r>
            <a:endParaRPr lang="en-US" altLang="ja-JP" sz="1050" b="1" dirty="0">
              <a:latin typeface="+mn-ea"/>
            </a:endParaRPr>
          </a:p>
          <a:p>
            <a:r>
              <a:rPr lang="ja-JP" altLang="en-US" sz="1050" b="1" dirty="0" smtClean="0">
                <a:latin typeface="+mn-ea"/>
              </a:rPr>
              <a:t>　　　　　　午前</a:t>
            </a:r>
            <a:r>
              <a:rPr lang="ja-JP" altLang="en-US" sz="1050" b="1" dirty="0">
                <a:latin typeface="+mn-ea"/>
              </a:rPr>
              <a:t>９時</a:t>
            </a:r>
            <a:r>
              <a:rPr lang="ja-JP" altLang="en-US" sz="1050" b="1" dirty="0" smtClean="0">
                <a:latin typeface="+mn-ea"/>
              </a:rPr>
              <a:t>～</a:t>
            </a:r>
            <a:endParaRPr lang="en-US" altLang="ja-JP" sz="1050" b="1" dirty="0">
              <a:latin typeface="+mn-ea"/>
            </a:endParaRPr>
          </a:p>
          <a:p>
            <a:r>
              <a:rPr lang="en-US" altLang="ja-JP" sz="800" b="1" dirty="0" smtClean="0">
                <a:latin typeface="+mn-ea"/>
              </a:rPr>
              <a:t>【</a:t>
            </a:r>
            <a:r>
              <a:rPr lang="ja-JP" altLang="en-US" sz="800" b="1" dirty="0" smtClean="0">
                <a:latin typeface="+mn-ea"/>
              </a:rPr>
              <a:t>講師</a:t>
            </a:r>
            <a:r>
              <a:rPr lang="en-US" altLang="ja-JP" sz="800" b="1" dirty="0" smtClean="0">
                <a:latin typeface="+mn-ea"/>
              </a:rPr>
              <a:t>】</a:t>
            </a:r>
            <a:r>
              <a:rPr lang="ja-JP" altLang="en-US" sz="800" b="1" dirty="0" smtClean="0">
                <a:latin typeface="+mn-ea"/>
              </a:rPr>
              <a:t>ボーイスカウト藤沢第４団　</a:t>
            </a:r>
            <a:endParaRPr lang="en-US" altLang="ja-JP" sz="800" b="1" dirty="0" smtClean="0">
              <a:latin typeface="+mn-ea"/>
            </a:endParaRPr>
          </a:p>
          <a:p>
            <a:r>
              <a:rPr lang="ja-JP" altLang="en-US" sz="800" b="1" dirty="0">
                <a:latin typeface="+mn-ea"/>
              </a:rPr>
              <a:t>　</a:t>
            </a:r>
            <a:r>
              <a:rPr lang="ja-JP" altLang="en-US" sz="800" b="1" dirty="0" smtClean="0">
                <a:latin typeface="+mn-ea"/>
              </a:rPr>
              <a:t>　　　　　　団委員・指導者</a:t>
            </a:r>
            <a:endParaRPr lang="ja-JP" altLang="en-US" sz="800" b="1" dirty="0">
              <a:latin typeface="+mn-ea"/>
            </a:endParaRPr>
          </a:p>
          <a:p>
            <a:pPr algn="ctr"/>
            <a:endParaRPr kumimoji="1" lang="ja-JP" altLang="en-US" sz="1100" b="1" dirty="0">
              <a:latin typeface="+mn-ea"/>
            </a:endParaRPr>
          </a:p>
        </p:txBody>
      </p:sp>
      <p:pic>
        <p:nvPicPr>
          <p:cNvPr id="1048" name="Picture 24" descr="C:\Users\tsujido\AppData\Local\Microsoft\Windows\Temporary Internet Files\Content.IE5\4NAC5D07\lgi01a201404140200[1]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99707" l="319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91268" y="2060848"/>
            <a:ext cx="780047" cy="1216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直角三角形 28"/>
          <p:cNvSpPr/>
          <p:nvPr/>
        </p:nvSpPr>
        <p:spPr>
          <a:xfrm rot="16200000">
            <a:off x="7956069" y="4911609"/>
            <a:ext cx="2091812" cy="1800971"/>
          </a:xfrm>
          <a:prstGeom prst="rtTriangl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直角三角形 53"/>
          <p:cNvSpPr/>
          <p:nvPr/>
        </p:nvSpPr>
        <p:spPr>
          <a:xfrm rot="16200000" flipH="1" flipV="1">
            <a:off x="7939584" y="4907375"/>
            <a:ext cx="2124779" cy="1800977"/>
          </a:xfrm>
          <a:prstGeom prst="rtTriangl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角丸四角形 30"/>
          <p:cNvSpPr/>
          <p:nvPr/>
        </p:nvSpPr>
        <p:spPr>
          <a:xfrm>
            <a:off x="5169024" y="4797152"/>
            <a:ext cx="2113171" cy="109179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100" b="1" dirty="0" smtClean="0">
              <a:latin typeface="+mn-ea"/>
            </a:endParaRPr>
          </a:p>
          <a:p>
            <a:endParaRPr lang="en-US" altLang="ja-JP" sz="1050" b="1" dirty="0" smtClean="0">
              <a:latin typeface="+mn-ea"/>
            </a:endParaRPr>
          </a:p>
          <a:p>
            <a:endParaRPr lang="en-US" altLang="ja-JP" sz="1050" b="1" dirty="0">
              <a:latin typeface="+mn-ea"/>
            </a:endParaRPr>
          </a:p>
          <a:p>
            <a:r>
              <a:rPr lang="ja-JP" altLang="en-US" sz="1050" b="1" dirty="0" smtClean="0">
                <a:latin typeface="+mn-ea"/>
              </a:rPr>
              <a:t>８月</a:t>
            </a:r>
            <a:r>
              <a:rPr lang="ja-JP" altLang="en-US" sz="1050" b="1" dirty="0">
                <a:latin typeface="+mn-ea"/>
              </a:rPr>
              <a:t>２５日（金）</a:t>
            </a:r>
            <a:endParaRPr lang="en-US" altLang="ja-JP" sz="1050" b="1" dirty="0">
              <a:latin typeface="+mn-ea"/>
            </a:endParaRPr>
          </a:p>
          <a:p>
            <a:r>
              <a:rPr lang="ja-JP" altLang="en-US" sz="1050" b="1" dirty="0">
                <a:latin typeface="+mn-ea"/>
              </a:rPr>
              <a:t>９時３０分～１２時３０分</a:t>
            </a:r>
            <a:endParaRPr lang="en-US" altLang="ja-JP" sz="1050" b="1" dirty="0">
              <a:latin typeface="+mn-ea"/>
            </a:endParaRPr>
          </a:p>
          <a:p>
            <a:r>
              <a:rPr lang="en-US" altLang="ja-JP" sz="1050" b="1" dirty="0">
                <a:latin typeface="+mn-ea"/>
              </a:rPr>
              <a:t>【</a:t>
            </a:r>
            <a:r>
              <a:rPr lang="ja-JP" altLang="en-US" sz="1050" b="1" dirty="0">
                <a:latin typeface="+mn-ea"/>
              </a:rPr>
              <a:t>定員</a:t>
            </a:r>
            <a:r>
              <a:rPr lang="en-US" altLang="ja-JP" sz="1050" b="1" dirty="0">
                <a:latin typeface="+mn-ea"/>
              </a:rPr>
              <a:t>】</a:t>
            </a:r>
            <a:r>
              <a:rPr lang="ja-JP" altLang="en-US" sz="1050" b="1" dirty="0">
                <a:latin typeface="+mn-ea"/>
              </a:rPr>
              <a:t>小・中学生親子　２５人　　</a:t>
            </a:r>
            <a:r>
              <a:rPr lang="en-US" altLang="ja-JP" sz="1050" b="1" dirty="0">
                <a:latin typeface="+mn-ea"/>
              </a:rPr>
              <a:t>【</a:t>
            </a:r>
            <a:r>
              <a:rPr lang="ja-JP" altLang="en-US" sz="1050" b="1" dirty="0">
                <a:latin typeface="+mn-ea"/>
              </a:rPr>
              <a:t>費用</a:t>
            </a:r>
            <a:r>
              <a:rPr lang="en-US" altLang="ja-JP" sz="1050" b="1" dirty="0">
                <a:latin typeface="+mn-ea"/>
              </a:rPr>
              <a:t>】</a:t>
            </a:r>
            <a:r>
              <a:rPr lang="ja-JP" altLang="en-US" sz="1050" b="1" dirty="0">
                <a:latin typeface="+mn-ea"/>
              </a:rPr>
              <a:t>　無料</a:t>
            </a:r>
            <a:endParaRPr lang="en-US" altLang="ja-JP" sz="1050" b="1" dirty="0">
              <a:latin typeface="+mn-ea"/>
            </a:endParaRPr>
          </a:p>
          <a:p>
            <a:r>
              <a:rPr lang="en-US" altLang="ja-JP" sz="1050" b="1" dirty="0">
                <a:latin typeface="+mn-ea"/>
              </a:rPr>
              <a:t>【</a:t>
            </a:r>
            <a:r>
              <a:rPr lang="ja-JP" altLang="en-US" sz="1050" b="1" dirty="0">
                <a:latin typeface="+mn-ea"/>
              </a:rPr>
              <a:t>申込</a:t>
            </a:r>
            <a:r>
              <a:rPr lang="en-US" altLang="ja-JP" sz="1050" b="1" dirty="0" smtClean="0">
                <a:latin typeface="+mn-ea"/>
              </a:rPr>
              <a:t>】</a:t>
            </a:r>
            <a:r>
              <a:rPr lang="ja-JP" altLang="en-US" sz="1050" b="1" dirty="0" smtClean="0">
                <a:latin typeface="+mn-ea"/>
              </a:rPr>
              <a:t>８</a:t>
            </a:r>
            <a:r>
              <a:rPr lang="ja-JP" altLang="en-US" sz="1050" b="1" dirty="0">
                <a:latin typeface="+mn-ea"/>
              </a:rPr>
              <a:t>月</a:t>
            </a:r>
            <a:r>
              <a:rPr lang="ja-JP" altLang="en-US" sz="1050" b="1" dirty="0" smtClean="0">
                <a:latin typeface="+mn-ea"/>
              </a:rPr>
              <a:t>２日</a:t>
            </a:r>
            <a:r>
              <a:rPr lang="en-US" altLang="ja-JP" sz="1050" b="1" dirty="0" smtClean="0">
                <a:latin typeface="+mn-ea"/>
              </a:rPr>
              <a:t>(</a:t>
            </a:r>
            <a:r>
              <a:rPr lang="ja-JP" altLang="en-US" sz="1050" b="1" dirty="0" smtClean="0">
                <a:latin typeface="+mn-ea"/>
              </a:rPr>
              <a:t>水</a:t>
            </a:r>
            <a:r>
              <a:rPr lang="en-US" altLang="ja-JP" sz="1050" b="1" dirty="0" smtClean="0">
                <a:latin typeface="+mn-ea"/>
              </a:rPr>
              <a:t>)</a:t>
            </a:r>
            <a:r>
              <a:rPr lang="ja-JP" altLang="en-US" sz="1050" b="1" dirty="0">
                <a:latin typeface="+mn-ea"/>
              </a:rPr>
              <a:t>　</a:t>
            </a:r>
            <a:r>
              <a:rPr lang="ja-JP" altLang="en-US" sz="1050" b="1" dirty="0" smtClean="0">
                <a:latin typeface="+mn-ea"/>
              </a:rPr>
              <a:t>午前</a:t>
            </a:r>
            <a:r>
              <a:rPr lang="ja-JP" altLang="en-US" sz="1050" b="1" dirty="0">
                <a:latin typeface="+mn-ea"/>
              </a:rPr>
              <a:t>９</a:t>
            </a:r>
            <a:r>
              <a:rPr lang="ja-JP" altLang="en-US" sz="1050" b="1" dirty="0" smtClean="0">
                <a:latin typeface="+mn-ea"/>
              </a:rPr>
              <a:t>時～</a:t>
            </a:r>
            <a:endParaRPr lang="en-US" altLang="ja-JP" sz="1050" b="1" dirty="0" smtClean="0">
              <a:latin typeface="+mn-ea"/>
            </a:endParaRPr>
          </a:p>
          <a:p>
            <a:r>
              <a:rPr lang="en-US" altLang="ja-JP" sz="1050" b="1" dirty="0" smtClean="0">
                <a:latin typeface="+mn-ea"/>
              </a:rPr>
              <a:t>【</a:t>
            </a:r>
            <a:r>
              <a:rPr lang="ja-JP" altLang="en-US" sz="1050" b="1" dirty="0" smtClean="0">
                <a:latin typeface="+mn-ea"/>
              </a:rPr>
              <a:t>講師</a:t>
            </a:r>
            <a:r>
              <a:rPr lang="en-US" altLang="ja-JP" sz="1050" b="1" dirty="0" smtClean="0">
                <a:latin typeface="+mn-ea"/>
              </a:rPr>
              <a:t>】</a:t>
            </a:r>
            <a:r>
              <a:rPr lang="ja-JP" altLang="en-US" sz="1050" b="1" dirty="0" smtClean="0">
                <a:latin typeface="+mn-ea"/>
              </a:rPr>
              <a:t>タカナシ乳業</a:t>
            </a:r>
            <a:endParaRPr lang="en-US" altLang="ja-JP" sz="1050" b="1" dirty="0">
              <a:latin typeface="+mn-ea"/>
            </a:endParaRPr>
          </a:p>
          <a:p>
            <a:endParaRPr lang="ja-JP" altLang="en-US" sz="1100" b="1" dirty="0">
              <a:latin typeface="+mn-ea"/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26" name="角丸四角形 25"/>
          <p:cNvSpPr/>
          <p:nvPr/>
        </p:nvSpPr>
        <p:spPr>
          <a:xfrm>
            <a:off x="5601073" y="4600108"/>
            <a:ext cx="1348154" cy="269051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バターづくり</a:t>
            </a:r>
            <a:endPara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8073347" y="4797153"/>
            <a:ext cx="15601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/>
              <a:t>『</a:t>
            </a:r>
            <a:r>
              <a:rPr kumimoji="1" lang="ja-JP" altLang="en-US" sz="1200" b="1" dirty="0" smtClean="0"/>
              <a:t>その他イベント</a:t>
            </a:r>
            <a:r>
              <a:rPr kumimoji="1" lang="en-US" altLang="ja-JP" sz="1200" b="1" dirty="0" smtClean="0"/>
              <a:t>』</a:t>
            </a:r>
            <a:r>
              <a:rPr kumimoji="1" lang="ja-JP" altLang="en-US" sz="1200" b="1" dirty="0" smtClean="0"/>
              <a:t>のお申込み</a:t>
            </a:r>
            <a:r>
              <a:rPr lang="ja-JP" altLang="en-US" sz="1200" b="1" dirty="0" smtClean="0"/>
              <a:t>は記載の　各お申込み日に</a:t>
            </a:r>
            <a:endParaRPr lang="en-US" altLang="ja-JP" sz="1200" b="1" dirty="0" smtClean="0"/>
          </a:p>
          <a:p>
            <a:r>
              <a:rPr lang="ja-JP" altLang="en-US" sz="1200" b="1" dirty="0" smtClean="0"/>
              <a:t>お電話、又は</a:t>
            </a:r>
            <a:endParaRPr lang="en-US" altLang="ja-JP" sz="1200" b="1" dirty="0" smtClean="0"/>
          </a:p>
          <a:p>
            <a:r>
              <a:rPr lang="ja-JP" altLang="en-US" sz="1200" b="1" dirty="0" smtClean="0"/>
              <a:t>来館で</a:t>
            </a:r>
            <a:endParaRPr lang="en-US" altLang="ja-JP" sz="1200" b="1" dirty="0" smtClean="0"/>
          </a:p>
          <a:p>
            <a:r>
              <a:rPr lang="ja-JP" altLang="en-US" sz="1200" b="1" dirty="0" smtClean="0"/>
              <a:t>受付ます。</a:t>
            </a:r>
            <a:endParaRPr lang="en-US" altLang="ja-JP" sz="1200" b="1" dirty="0" smtClean="0"/>
          </a:p>
          <a:p>
            <a:endParaRPr lang="en-US" altLang="ja-JP" sz="1200" b="1" dirty="0" smtClean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8153087" y="5805265"/>
            <a:ext cx="17924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800" dirty="0" smtClean="0">
                <a:solidFill>
                  <a:schemeClr val="bg1"/>
                </a:solidFill>
              </a:rPr>
              <a:t>辻堂</a:t>
            </a:r>
            <a:endParaRPr kumimoji="1" lang="en-US" altLang="ja-JP" sz="2800" dirty="0" smtClean="0">
              <a:solidFill>
                <a:schemeClr val="bg1"/>
              </a:solidFill>
            </a:endParaRPr>
          </a:p>
          <a:p>
            <a:pPr algn="r"/>
            <a:r>
              <a:rPr lang="ja-JP" altLang="en-US" b="1" dirty="0" smtClean="0">
                <a:solidFill>
                  <a:schemeClr val="bg1"/>
                </a:solidFill>
              </a:rPr>
              <a:t>青少年会館</a:t>
            </a:r>
            <a:endParaRPr lang="en-US" altLang="ja-JP" b="1" dirty="0" smtClean="0">
              <a:solidFill>
                <a:schemeClr val="bg1"/>
              </a:solidFill>
            </a:endParaRPr>
          </a:p>
          <a:p>
            <a:pPr algn="r"/>
            <a:r>
              <a:rPr kumimoji="1" lang="ja-JP" altLang="en-US" sz="1400" b="1" dirty="0" smtClean="0">
                <a:solidFill>
                  <a:schemeClr val="bg1"/>
                </a:solidFill>
              </a:rPr>
              <a:t>（</a:t>
            </a:r>
            <a:r>
              <a:rPr kumimoji="1" lang="ja-JP" altLang="en-US" sz="1200" b="1" dirty="0" smtClean="0">
                <a:solidFill>
                  <a:schemeClr val="bg1"/>
                </a:solidFill>
                <a:latin typeface="+mn-ea"/>
              </a:rPr>
              <a:t>０４６６）３６</a:t>
            </a:r>
            <a:r>
              <a:rPr kumimoji="1" lang="en-US" altLang="ja-JP" sz="1200" b="1" dirty="0" smtClean="0">
                <a:solidFill>
                  <a:schemeClr val="bg1"/>
                </a:solidFill>
                <a:latin typeface="+mn-ea"/>
              </a:rPr>
              <a:t>‐</a:t>
            </a:r>
            <a:r>
              <a:rPr kumimoji="1" lang="ja-JP" altLang="en-US" sz="1200" b="1" dirty="0" smtClean="0">
                <a:solidFill>
                  <a:schemeClr val="bg1"/>
                </a:solidFill>
                <a:latin typeface="+mn-ea"/>
              </a:rPr>
              <a:t>３００２</a:t>
            </a:r>
            <a:endParaRPr kumimoji="1" lang="ja-JP" altLang="en-US" sz="1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5293644" y="1907998"/>
            <a:ext cx="2107628" cy="512890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体を使って</a:t>
            </a: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発電しよう</a:t>
            </a:r>
            <a:endParaRPr lang="en-US" altLang="ja-JP" sz="14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～圧電現象の実験～</a:t>
            </a:r>
            <a:endPara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7683303" y="1964451"/>
            <a:ext cx="1950217" cy="456437"/>
          </a:xfrm>
          <a:prstGeom prst="round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僕たちにもできる</a:t>
            </a:r>
            <a:endParaRPr kumimoji="1" lang="en-US" altLang="ja-JP" sz="14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支えあいのまちづくり</a:t>
            </a:r>
            <a:endPara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41" name="Picture 12" descr="C:\Users\tsujido\AppData\Local\Microsoft\Windows\Temporary Internet Files\Content.IE5\4NAC5D07\lgi01a201308012000[1].jp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>
                        <a14:foregroundMark x1="13672" y1="45595" x2="13672" y2="45595"/>
                        <a14:foregroundMark x1="14746" y1="33700" x2="14746" y2="33700"/>
                        <a14:foregroundMark x1="879" y1="19163" x2="879" y2="19163"/>
                        <a14:foregroundMark x1="15039" y1="35903" x2="15039" y2="35903"/>
                        <a14:foregroundMark x1="16211" y1="43833" x2="16211" y2="43833"/>
                        <a14:foregroundMark x1="21680" y1="29846" x2="21680" y2="29846"/>
                        <a14:foregroundMark x1="30078" y1="43172" x2="30078" y2="43172"/>
                        <a14:foregroundMark x1="17188" y1="60573" x2="17188" y2="60573"/>
                        <a14:foregroundMark x1="47070" y1="65308" x2="47070" y2="65308"/>
                        <a14:foregroundMark x1="6055" y1="20815" x2="6055" y2="20815"/>
                        <a14:foregroundMark x1="5957" y1="22467" x2="5957" y2="22467"/>
                        <a14:foregroundMark x1="2637" y1="20705" x2="2637" y2="20705"/>
                        <a14:foregroundMark x1="7520" y1="24670" x2="7520" y2="24670"/>
                        <a14:foregroundMark x1="22656" y1="45815" x2="22656" y2="45815"/>
                        <a14:foregroundMark x1="15625" y1="27093" x2="15625" y2="27093"/>
                        <a14:foregroundMark x1="21484" y1="39317" x2="21484" y2="39317"/>
                        <a14:foregroundMark x1="27832" y1="39097" x2="27832" y2="39097"/>
                        <a14:foregroundMark x1="40137" y1="34471" x2="40137" y2="34471"/>
                        <a14:foregroundMark x1="46094" y1="47797" x2="46094" y2="47797"/>
                        <a14:foregroundMark x1="38770" y1="55066" x2="38770" y2="55066"/>
                        <a14:foregroundMark x1="87793" y1="83700" x2="87793" y2="83700"/>
                        <a14:foregroundMark x1="32520" y1="58480" x2="32520" y2="58480"/>
                        <a14:foregroundMark x1="29492" y1="59251" x2="29492" y2="592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8" y="1196752"/>
            <a:ext cx="1510961" cy="1236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9719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186</Words>
  <Application>Microsoft Office PowerPoint</Application>
  <PresentationFormat>A4 210 x 297 mm</PresentationFormat>
  <Paragraphs>105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tsujido</dc:creator>
  <cp:lastModifiedBy>tsujido</cp:lastModifiedBy>
  <cp:revision>75</cp:revision>
  <cp:lastPrinted>2017-05-17T07:57:52Z</cp:lastPrinted>
  <dcterms:created xsi:type="dcterms:W3CDTF">2017-04-23T02:17:06Z</dcterms:created>
  <dcterms:modified xsi:type="dcterms:W3CDTF">2017-05-27T07:13:39Z</dcterms:modified>
</cp:coreProperties>
</file>