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7559675" cy="10620375"/>
  <p:notesSz cx="9934575" cy="14363700"/>
  <p:defaultTextStyle>
    <a:defPPr>
      <a:defRPr lang="en-US"/>
    </a:defPPr>
    <a:lvl1pPr marL="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5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8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31F"/>
    <a:srgbClr val="E6E6E6"/>
    <a:srgbClr val="FF0066"/>
    <a:srgbClr val="EE7012"/>
    <a:srgbClr val="003258"/>
    <a:srgbClr val="5F5F5F"/>
    <a:srgbClr val="FF66CC"/>
    <a:srgbClr val="FF66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890" autoAdjust="0"/>
  </p:normalViewPr>
  <p:slideViewPr>
    <p:cSldViewPr snapToGrid="0">
      <p:cViewPr varScale="1">
        <p:scale>
          <a:sx n="66" d="100"/>
          <a:sy n="6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304982" cy="720679"/>
          </a:xfrm>
          <a:prstGeom prst="rect">
            <a:avLst/>
          </a:prstGeom>
        </p:spPr>
        <p:txBody>
          <a:bodyPr vert="horz" lIns="132639" tIns="66321" rIns="132639" bIns="6632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7296" y="6"/>
            <a:ext cx="4304982" cy="720679"/>
          </a:xfrm>
          <a:prstGeom prst="rect">
            <a:avLst/>
          </a:prstGeom>
        </p:spPr>
        <p:txBody>
          <a:bodyPr vert="horz" lIns="132639" tIns="66321" rIns="132639" bIns="66321" rtlCol="0"/>
          <a:lstStyle>
            <a:lvl1pPr algn="r">
              <a:defRPr sz="1700"/>
            </a:lvl1pPr>
          </a:lstStyle>
          <a:p>
            <a:fld id="{79BCC2A5-51E1-468A-85F2-C33572710648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13643024"/>
            <a:ext cx="4304982" cy="720678"/>
          </a:xfrm>
          <a:prstGeom prst="rect">
            <a:avLst/>
          </a:prstGeom>
        </p:spPr>
        <p:txBody>
          <a:bodyPr vert="horz" lIns="132639" tIns="66321" rIns="132639" bIns="6632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7296" y="13643024"/>
            <a:ext cx="4304982" cy="720678"/>
          </a:xfrm>
          <a:prstGeom prst="rect">
            <a:avLst/>
          </a:prstGeom>
        </p:spPr>
        <p:txBody>
          <a:bodyPr vert="horz" lIns="132639" tIns="66321" rIns="132639" bIns="66321" rtlCol="0" anchor="b"/>
          <a:lstStyle>
            <a:lvl1pPr algn="r">
              <a:defRPr sz="1700"/>
            </a:lvl1pPr>
          </a:lstStyle>
          <a:p>
            <a:fld id="{98022029-C9B7-48BE-BBC9-A353A4F56B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2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982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10-30T01:39:58.35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4304982" cy="720679"/>
          </a:xfrm>
          <a:prstGeom prst="rect">
            <a:avLst/>
          </a:prstGeom>
        </p:spPr>
        <p:txBody>
          <a:bodyPr vert="horz" lIns="132639" tIns="66321" rIns="132639" bIns="6632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6" y="6"/>
            <a:ext cx="4304982" cy="720679"/>
          </a:xfrm>
          <a:prstGeom prst="rect">
            <a:avLst/>
          </a:prstGeom>
        </p:spPr>
        <p:txBody>
          <a:bodyPr vert="horz" lIns="132639" tIns="66321" rIns="132639" bIns="66321" rtlCol="0"/>
          <a:lstStyle>
            <a:lvl1pPr algn="r">
              <a:defRPr sz="1700"/>
            </a:lvl1pPr>
          </a:lstStyle>
          <a:p>
            <a:fld id="{E53615CD-12EA-46DE-BC0B-0878999CE8C6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1675" y="1797050"/>
            <a:ext cx="345122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39" tIns="66321" rIns="132639" bIns="663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6912534"/>
            <a:ext cx="7947659" cy="5655707"/>
          </a:xfrm>
          <a:prstGeom prst="rect">
            <a:avLst/>
          </a:prstGeom>
        </p:spPr>
        <p:txBody>
          <a:bodyPr vert="horz" lIns="132639" tIns="66321" rIns="132639" bIns="663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13643024"/>
            <a:ext cx="4304982" cy="720678"/>
          </a:xfrm>
          <a:prstGeom prst="rect">
            <a:avLst/>
          </a:prstGeom>
        </p:spPr>
        <p:txBody>
          <a:bodyPr vert="horz" lIns="132639" tIns="66321" rIns="132639" bIns="6632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6" y="13643024"/>
            <a:ext cx="4304982" cy="720678"/>
          </a:xfrm>
          <a:prstGeom prst="rect">
            <a:avLst/>
          </a:prstGeom>
        </p:spPr>
        <p:txBody>
          <a:bodyPr vert="horz" lIns="132639" tIns="66321" rIns="132639" bIns="66321" rtlCol="0" anchor="b"/>
          <a:lstStyle>
            <a:lvl1pPr algn="r">
              <a:defRPr sz="1700"/>
            </a:lvl1pPr>
          </a:lstStyle>
          <a:p>
            <a:fld id="{FB365192-32A4-4AAD-A967-59BBC8EFB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72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35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78" algn="l" defTabSz="91429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ポスター　フルカラー　</a:t>
            </a:r>
            <a:r>
              <a:rPr kumimoji="1" lang="en-US" altLang="ja-JP" dirty="0" smtClean="0"/>
              <a:t>A3</a:t>
            </a:r>
            <a:r>
              <a:rPr kumimoji="1" lang="ja-JP" altLang="en-US" dirty="0" smtClean="0"/>
              <a:t>以上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3118">
              <a:defRPr/>
            </a:pPr>
            <a:fld id="{FB365192-32A4-4AAD-A967-59BBC8EFBAFD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63118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2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チラシ裏　グレースケール</a:t>
            </a:r>
            <a:r>
              <a:rPr kumimoji="1" lang="en-US" altLang="ja-JP" dirty="0"/>
              <a:t>A4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3198">
              <a:defRPr/>
            </a:pPr>
            <a:fld id="{FB365192-32A4-4AAD-A967-59BBC8EFBAFD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63198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22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38105"/>
            <a:ext cx="6425724" cy="3697464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578160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3" indent="0" algn="ctr">
              <a:buNone/>
              <a:defRPr sz="1654"/>
            </a:lvl2pPr>
            <a:lvl3pPr marL="755946" indent="0" algn="ctr">
              <a:buNone/>
              <a:defRPr sz="1488"/>
            </a:lvl3pPr>
            <a:lvl4pPr marL="1133919" indent="0" algn="ctr">
              <a:buNone/>
              <a:defRPr sz="1323"/>
            </a:lvl4pPr>
            <a:lvl5pPr marL="1511892" indent="0" algn="ctr">
              <a:buNone/>
              <a:defRPr sz="1323"/>
            </a:lvl5pPr>
            <a:lvl6pPr marL="1889864" indent="0" algn="ctr">
              <a:buNone/>
              <a:defRPr sz="1323"/>
            </a:lvl6pPr>
            <a:lvl7pPr marL="2267837" indent="0" algn="ctr">
              <a:buNone/>
              <a:defRPr sz="1323"/>
            </a:lvl7pPr>
            <a:lvl8pPr marL="2645813" indent="0" algn="ctr">
              <a:buNone/>
              <a:defRPr sz="1323"/>
            </a:lvl8pPr>
            <a:lvl9pPr marL="3023786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8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4" y="565439"/>
            <a:ext cx="1630055" cy="90002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31" y="565439"/>
            <a:ext cx="4795669" cy="90002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3"/>
            <a:ext cx="6520220" cy="4417780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7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594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1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9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6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3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1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8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51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2"/>
            <a:ext cx="3212862" cy="6738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2"/>
            <a:ext cx="3212862" cy="6738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60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8"/>
            <a:ext cx="6520220" cy="205278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5" y="2603469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3" indent="0">
              <a:buNone/>
              <a:defRPr sz="1654" b="1"/>
            </a:lvl2pPr>
            <a:lvl3pPr marL="755946" indent="0">
              <a:buNone/>
              <a:defRPr sz="1488" b="1"/>
            </a:lvl3pPr>
            <a:lvl4pPr marL="1133919" indent="0">
              <a:buNone/>
              <a:defRPr sz="1323" b="1"/>
            </a:lvl4pPr>
            <a:lvl5pPr marL="1511892" indent="0">
              <a:buNone/>
              <a:defRPr sz="1323" b="1"/>
            </a:lvl5pPr>
            <a:lvl6pPr marL="1889864" indent="0">
              <a:buNone/>
              <a:defRPr sz="1323" b="1"/>
            </a:lvl6pPr>
            <a:lvl7pPr marL="2267837" indent="0">
              <a:buNone/>
              <a:defRPr sz="1323" b="1"/>
            </a:lvl7pPr>
            <a:lvl8pPr marL="2645813" indent="0">
              <a:buNone/>
              <a:defRPr sz="1323" b="1"/>
            </a:lvl8pPr>
            <a:lvl9pPr marL="3023786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5" y="3879387"/>
            <a:ext cx="3198096" cy="570599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8" y="2603469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3" indent="0">
              <a:buNone/>
              <a:defRPr sz="1654" b="1"/>
            </a:lvl2pPr>
            <a:lvl3pPr marL="755946" indent="0">
              <a:buNone/>
              <a:defRPr sz="1488" b="1"/>
            </a:lvl3pPr>
            <a:lvl4pPr marL="1133919" indent="0">
              <a:buNone/>
              <a:defRPr sz="1323" b="1"/>
            </a:lvl4pPr>
            <a:lvl5pPr marL="1511892" indent="0">
              <a:buNone/>
              <a:defRPr sz="1323" b="1"/>
            </a:lvl5pPr>
            <a:lvl6pPr marL="1889864" indent="0">
              <a:buNone/>
              <a:defRPr sz="1323" b="1"/>
            </a:lvl6pPr>
            <a:lvl7pPr marL="2267837" indent="0">
              <a:buNone/>
              <a:defRPr sz="1323" b="1"/>
            </a:lvl7pPr>
            <a:lvl8pPr marL="2645813" indent="0">
              <a:buNone/>
              <a:defRPr sz="1323" b="1"/>
            </a:lvl8pPr>
            <a:lvl9pPr marL="3023786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8" y="3879387"/>
            <a:ext cx="3213847" cy="570599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86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2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6"/>
            <a:ext cx="2438192" cy="247808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3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73" indent="0">
              <a:buNone/>
              <a:defRPr sz="1158"/>
            </a:lvl2pPr>
            <a:lvl3pPr marL="755946" indent="0">
              <a:buNone/>
              <a:defRPr sz="992"/>
            </a:lvl3pPr>
            <a:lvl4pPr marL="1133919" indent="0">
              <a:buNone/>
              <a:defRPr sz="827"/>
            </a:lvl4pPr>
            <a:lvl5pPr marL="1511892" indent="0">
              <a:buNone/>
              <a:defRPr sz="827"/>
            </a:lvl5pPr>
            <a:lvl6pPr marL="1889864" indent="0">
              <a:buNone/>
              <a:defRPr sz="827"/>
            </a:lvl6pPr>
            <a:lvl7pPr marL="2267837" indent="0">
              <a:buNone/>
              <a:defRPr sz="827"/>
            </a:lvl7pPr>
            <a:lvl8pPr marL="2645813" indent="0">
              <a:buNone/>
              <a:defRPr sz="827"/>
            </a:lvl8pPr>
            <a:lvl9pPr marL="3023786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7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6"/>
            <a:ext cx="2438192" cy="247808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3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73" indent="0">
              <a:buNone/>
              <a:defRPr sz="2315"/>
            </a:lvl2pPr>
            <a:lvl3pPr marL="755946" indent="0">
              <a:buNone/>
              <a:defRPr sz="1984"/>
            </a:lvl3pPr>
            <a:lvl4pPr marL="1133919" indent="0">
              <a:buNone/>
              <a:defRPr sz="1654"/>
            </a:lvl4pPr>
            <a:lvl5pPr marL="1511892" indent="0">
              <a:buNone/>
              <a:defRPr sz="1654"/>
            </a:lvl5pPr>
            <a:lvl6pPr marL="1889864" indent="0">
              <a:buNone/>
              <a:defRPr sz="1654"/>
            </a:lvl6pPr>
            <a:lvl7pPr marL="2267837" indent="0">
              <a:buNone/>
              <a:defRPr sz="1654"/>
            </a:lvl7pPr>
            <a:lvl8pPr marL="2645813" indent="0">
              <a:buNone/>
              <a:defRPr sz="1654"/>
            </a:lvl8pPr>
            <a:lvl9pPr marL="3023786" indent="0">
              <a:buNone/>
              <a:defRPr sz="165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73" indent="0">
              <a:buNone/>
              <a:defRPr sz="1158"/>
            </a:lvl2pPr>
            <a:lvl3pPr marL="755946" indent="0">
              <a:buNone/>
              <a:defRPr sz="992"/>
            </a:lvl3pPr>
            <a:lvl4pPr marL="1133919" indent="0">
              <a:buNone/>
              <a:defRPr sz="827"/>
            </a:lvl4pPr>
            <a:lvl5pPr marL="1511892" indent="0">
              <a:buNone/>
              <a:defRPr sz="827"/>
            </a:lvl5pPr>
            <a:lvl6pPr marL="1889864" indent="0">
              <a:buNone/>
              <a:defRPr sz="827"/>
            </a:lvl6pPr>
            <a:lvl7pPr marL="2267837" indent="0">
              <a:buNone/>
              <a:defRPr sz="827"/>
            </a:lvl7pPr>
            <a:lvl8pPr marL="2645813" indent="0">
              <a:buNone/>
              <a:defRPr sz="827"/>
            </a:lvl8pPr>
            <a:lvl9pPr marL="3023786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8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2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31" y="9843518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95CF-A6D7-4F1C-ADE0-39DCA343934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8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2" y="9843518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DC4D-A283-43C0-83C2-BA9026FF5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0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755946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7" indent="-188987" algn="l" defTabSz="75594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0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33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2906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79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52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26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99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73" indent="-188987" algn="l" defTabSz="75594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3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46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9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92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64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37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13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86" algn="l" defTabSz="755946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3" Type="http://schemas.openxmlformats.org/officeDocument/2006/relationships/customXml" Target="../ink/ink1.xml"/><Relationship Id="rId25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7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60"/>
            <a:ext cx="7559675" cy="52511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3"/>
            <a:ext cx="7559675" cy="6560508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-1169143" y="289561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" y="9838941"/>
            <a:ext cx="7559673" cy="78248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ja-JP" altLang="en-US" sz="1079" b="1" dirty="0">
                <a:solidFill>
                  <a:schemeClr val="bg1"/>
                </a:solidFill>
              </a:rPr>
              <a:t>お問合わせ先：公益財団法人　藤沢市みらい創造財団　スポーツ事業課　</a:t>
            </a:r>
            <a:endParaRPr lang="en-US" altLang="ja-JP" sz="1079" b="1" dirty="0" smtClean="0">
              <a:solidFill>
                <a:schemeClr val="bg1"/>
              </a:solidFill>
            </a:endParaRPr>
          </a:p>
          <a:p>
            <a:r>
              <a:rPr lang="ja-JP" altLang="en-US" sz="1079" b="1" dirty="0" smtClean="0">
                <a:solidFill>
                  <a:schemeClr val="bg1"/>
                </a:solidFill>
              </a:rPr>
              <a:t>〒</a:t>
            </a:r>
            <a:r>
              <a:rPr lang="en-US" altLang="ja-JP" sz="1079" b="1" dirty="0">
                <a:solidFill>
                  <a:schemeClr val="bg1"/>
                </a:solidFill>
              </a:rPr>
              <a:t>251-0026</a:t>
            </a:r>
            <a:r>
              <a:rPr lang="ja-JP" altLang="en-US" sz="1079" b="1" dirty="0">
                <a:solidFill>
                  <a:schemeClr val="bg1"/>
                </a:solidFill>
              </a:rPr>
              <a:t>　藤沢市鵠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沼東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8-2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　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TEL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：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0466-22-5633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　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FAX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：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0466-28-5749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　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HP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：</a:t>
            </a:r>
            <a:r>
              <a:rPr lang="en-US" altLang="ja-JP" sz="1079" b="1" dirty="0" smtClean="0">
                <a:solidFill>
                  <a:schemeClr val="bg1"/>
                </a:solidFill>
              </a:rPr>
              <a:t>http://f-mirai.jp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　</a:t>
            </a:r>
            <a:endParaRPr lang="en-US" altLang="ja-JP" sz="1079" b="1" dirty="0" smtClean="0">
              <a:solidFill>
                <a:schemeClr val="bg1"/>
              </a:solidFill>
            </a:endParaRPr>
          </a:p>
          <a:p>
            <a:r>
              <a:rPr lang="ja-JP" altLang="en-US" sz="1079" b="1" dirty="0" smtClean="0">
                <a:solidFill>
                  <a:schemeClr val="bg1"/>
                </a:solidFill>
              </a:rPr>
              <a:t>主催：　　　　　　　　　</a:t>
            </a:r>
            <a:r>
              <a:rPr lang="ja-JP" altLang="en-US" sz="1079" b="1" dirty="0">
                <a:solidFill>
                  <a:schemeClr val="bg1"/>
                </a:solidFill>
              </a:rPr>
              <a:t>　</a:t>
            </a:r>
            <a:r>
              <a:rPr lang="ja-JP" altLang="en-US" sz="1079" b="1" dirty="0" smtClean="0">
                <a:solidFill>
                  <a:schemeClr val="bg1"/>
                </a:solidFill>
              </a:rPr>
              <a:t>協賛</a:t>
            </a:r>
            <a:r>
              <a:rPr lang="ja-JP" altLang="en-US" sz="1079" b="1" dirty="0">
                <a:solidFill>
                  <a:schemeClr val="bg1"/>
                </a:solidFill>
              </a:rPr>
              <a:t>：宝製菓株式会社・ダイドードリンコ株式会社・合資会社関水スポーツ</a:t>
            </a: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07514" y="6560548"/>
            <a:ext cx="10172670" cy="326533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>
            <a:noFill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3840" y="6516811"/>
            <a:ext cx="7596274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日時：２０２２年２月１１日（金・祝）　９：００受付　１５：００終了</a:t>
            </a:r>
            <a:endParaRPr kumimoji="1" lang="en-US" altLang="ja-JP" sz="1600" i="0" u="none" strike="noStrike" kern="1200" cap="none" spc="0" normalizeH="0" baseline="0" noProof="0" dirty="0" smtClean="0">
              <a:ln w="12700">
                <a:noFill/>
                <a:prstDash val="solid"/>
              </a:ln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場所：秩父宮記念体育館</a:t>
            </a:r>
            <a:endParaRPr kumimoji="1" lang="en-US" altLang="ja-JP" sz="1600" i="0" u="none" strike="noStrike" kern="1200" cap="none" spc="0" normalizeH="0" baseline="0" noProof="0" dirty="0" smtClean="0">
              <a:ln w="12700">
                <a:noFill/>
                <a:prstDash val="solid"/>
              </a:ln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ja-JP" altLang="en-US" sz="1600" dirty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内容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：誰でも楽しめるオリジナル</a:t>
            </a:r>
            <a:r>
              <a:rPr kumimoji="1" lang="ja-JP" altLang="en-US" sz="1600" dirty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種目に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チャレンジし、チーム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対抗で得点を競います</a:t>
            </a:r>
            <a:endParaRPr kumimoji="1" lang="en-US" altLang="ja-JP" sz="1600" i="0" u="none" strike="noStrike" kern="1200" cap="none" spc="0" normalizeH="0" baseline="0" noProof="0" dirty="0" smtClean="0">
              <a:ln w="12700">
                <a:noFill/>
                <a:prstDash val="solid"/>
              </a:ln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申込：</a:t>
            </a:r>
            <a:r>
              <a:rPr kumimoji="1" lang="ja-JP" altLang="en-US" sz="1600" noProof="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インターネット申込み</a:t>
            </a:r>
            <a:r>
              <a:rPr kumimoji="1" lang="ja-JP" altLang="en-US" sz="1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２２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ja-JP" altLang="en-US" sz="1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en-US" altLang="ja-JP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160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</a:t>
            </a:r>
            <a:r>
              <a:rPr kumimoji="1" lang="en-US" altLang="ja-JP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１月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</a:t>
            </a:r>
            <a:r>
              <a:rPr kumimoji="1" lang="ja-JP" altLang="en-US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en-US" altLang="ja-JP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160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</a:t>
            </a:r>
            <a:r>
              <a:rPr kumimoji="1" lang="en-US" altLang="ja-JP" sz="160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まで（抽選</a:t>
            </a:r>
            <a:r>
              <a:rPr kumimoji="1" lang="en-US" altLang="ja-JP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人）</a:t>
            </a:r>
            <a:endParaRPr kumimoji="1" lang="en-US" altLang="ja-JP" sz="1600" dirty="0" smtClean="0">
              <a:ln w="12700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定員に達しなかった場合、２０２２年１月２１日（金）まで随時受付（先着）</a:t>
            </a:r>
            <a:endParaRPr kumimoji="1" lang="en-US" altLang="ja-JP" sz="1600" dirty="0" smtClean="0">
              <a:ln w="12700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詳細は</a:t>
            </a:r>
            <a:r>
              <a:rPr kumimoji="1" lang="en-US" altLang="ja-JP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HP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をご確認ください（</a:t>
            </a:r>
            <a:r>
              <a:rPr kumimoji="1" lang="en-US" altLang="ja-JP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QR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コードもしくは下記</a:t>
            </a:r>
            <a:r>
              <a:rPr kumimoji="1" lang="en-US" altLang="ja-JP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URL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参照）</a:t>
            </a:r>
            <a:endParaRPr kumimoji="1" lang="en-US" altLang="ja-JP" sz="1600" dirty="0" smtClean="0">
              <a:ln w="12700">
                <a:noFill/>
                <a:prstDash val="solid"/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R="0" lvl="0" indent="0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対象：</a:t>
            </a:r>
            <a:r>
              <a:rPr lang="ja-JP" altLang="ja-JP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子どもから大人まで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２名～５名</a:t>
            </a:r>
            <a:r>
              <a:rPr lang="ja-JP" altLang="ja-JP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en-US" altLang="ja-JP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ja-JP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チームで参加できる方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endParaRPr kumimoji="1" lang="en-US" altLang="ja-JP" sz="1600" dirty="0" smtClean="0">
              <a:ln w="12700">
                <a:noFill/>
                <a:prstDash val="solid"/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ja-JP" altLang="en-US" sz="1600" dirty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料金</a:t>
            </a:r>
            <a:r>
              <a:rPr kumimoji="1" lang="ja-JP" altLang="en-US" sz="1600" dirty="0" smtClean="0">
                <a:ln w="12700">
                  <a:noFill/>
                  <a:prstDash val="solid"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大人</a:t>
            </a:r>
            <a:r>
              <a:rPr kumimoji="1" lang="ja-JP" altLang="en-US" sz="1600" dirty="0" smtClean="0">
                <a:ln w="12700">
                  <a:noFill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５００</a:t>
            </a: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円・子ども（小学生以下）</a:t>
            </a:r>
            <a:r>
              <a:rPr kumimoji="1" lang="ja-JP" altLang="en-US" sz="1600" dirty="0" smtClean="0">
                <a:ln w="12700">
                  <a:noFill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３００</a:t>
            </a: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円（保険料含む）　</a:t>
            </a:r>
            <a:endParaRPr kumimoji="1" lang="en-US" altLang="ja-JP" sz="1600" dirty="0" smtClean="0">
              <a:ln w="12700">
                <a:noFill/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en-US" altLang="ja-JP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感染症拡大により中止となる場合もございます</a:t>
            </a:r>
            <a:r>
              <a:rPr kumimoji="1" lang="ja-JP" altLang="en-US" sz="1600" dirty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6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予めご了承ください</a:t>
            </a:r>
            <a:endParaRPr kumimoji="1" lang="en-US" altLang="ja-JP" sz="1600" dirty="0" smtClean="0">
              <a:ln w="12700">
                <a:noFill/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endParaRPr kumimoji="1" lang="ja-JP" altLang="en-US" sz="1400" dirty="0" smtClean="0">
              <a:ln w="12700">
                <a:noFill/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kumimoji="1" lang="ja-JP" altLang="en-US" sz="1400" dirty="0" smtClean="0">
                <a:ln w="12700">
                  <a:noFill/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en-US" altLang="ja-JP" sz="1400" b="1" i="0" u="none" strike="noStrike" kern="1200" cap="none" spc="0" normalizeH="0" baseline="0" noProof="0" dirty="0" smtClean="0">
              <a:ln w="12700">
                <a:noFill/>
                <a:prstDash val="solid"/>
              </a:ln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51" y="3962033"/>
            <a:ext cx="1184235" cy="102420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89" y="68138"/>
            <a:ext cx="803824" cy="116390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61" y="5661225"/>
            <a:ext cx="898506" cy="77708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68EF78E-ACC5-42A6-B2F5-636D0BC635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0"/>
          <a:stretch/>
        </p:blipFill>
        <p:spPr>
          <a:xfrm>
            <a:off x="0" y="1776094"/>
            <a:ext cx="7561625" cy="4848906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800721" y="5979636"/>
            <a:ext cx="8123502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en-US" altLang="ja-JP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Vol.19</a:t>
            </a:r>
            <a:endParaRPr kumimoji="1" lang="ja-JP" altLang="en-US" sz="2800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19" flipH="1">
            <a:off x="5837254" y="247881"/>
            <a:ext cx="676041" cy="6760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37" y="-76283"/>
            <a:ext cx="2404931" cy="24109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7216">
            <a:off x="3695097" y="-277598"/>
            <a:ext cx="2138415" cy="214377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84" y="601077"/>
            <a:ext cx="4762500" cy="1590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280" y="583222"/>
            <a:ext cx="4762500" cy="1619235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 rot="21421746">
            <a:off x="8261286" y="2201468"/>
            <a:ext cx="6564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i="1" spc="3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チーム</a:t>
            </a:r>
            <a:r>
              <a:rPr kumimoji="1" lang="ja-JP" altLang="en-US" sz="4800" b="1" i="1" spc="3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でめざせ</a:t>
            </a:r>
            <a:r>
              <a:rPr kumimoji="1" lang="ja-JP" altLang="en-US" sz="6600" b="1" i="1" spc="3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dist="50800" dir="2700000">
                    <a:prstClr val="black">
                      <a:alpha val="50000"/>
                    </a:prstClr>
                  </a:inn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№１</a:t>
            </a:r>
            <a:endParaRPr kumimoji="1" lang="ja-JP" altLang="en-US" sz="8000" b="1" i="1" spc="3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 dist="50800" dir="2700000">
                  <a:prstClr val="black">
                    <a:alpha val="50000"/>
                  </a:prstClr>
                </a:inn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6" y="10331444"/>
            <a:ext cx="1137797" cy="2292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1" y="8444706"/>
            <a:ext cx="1069614" cy="10696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39459" y="-190385"/>
            <a:ext cx="661473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>
            <a:spLocks noChangeAspect="1"/>
          </p:cNvSpPr>
          <p:nvPr/>
        </p:nvSpPr>
        <p:spPr>
          <a:xfrm>
            <a:off x="105492" y="8581860"/>
            <a:ext cx="7366402" cy="1220847"/>
          </a:xfrm>
          <a:prstGeom prst="rect">
            <a:avLst/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後・・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600" b="1" noProof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月下旬に「当日のご案内」、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種目ルールブック」など詳しい情報を藤沢市みらい創造財団のホームページにて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お知らせ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1600" b="1" noProof="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14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感染症対策チェックシートなど、当日お持ちいただくものもございます。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14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必ずご確認くださいますようお願いいたします。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363" y="389029"/>
            <a:ext cx="759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～５人のチームで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のオリジナルスポーツにチャレンジします。チームポイントの合計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でチームランキング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がきまります。高得点のチームには豪華賞品もまっています！ボールのゲーム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やチーム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で協力してはしったり、とんだり、頭も使ったり・・・おもしろいスポーツが、もりだくさん♪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685" y="9901124"/>
            <a:ext cx="7559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</a:t>
            </a:r>
            <a:endParaRPr kumimoji="1" lang="en-US" altLang="ja-JP" sz="1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公益</a:t>
            </a: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財団法人藤沢市みらい創造財団　スポーツ事業課</a:t>
            </a:r>
            <a:endParaRPr kumimoji="1" lang="en-US" altLang="ja-JP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251-0026</a:t>
            </a: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藤沢市鵠沼東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8-2</a:t>
            </a: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TEL:0466-22-5633</a:t>
            </a: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FAX:0466-28-5749</a:t>
            </a:r>
            <a:endParaRPr kumimoji="1" lang="ja-JP" alt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37384D31-683E-4CF9-8422-9F1436AFBB79}"/>
                  </a:ext>
                </a:extLst>
              </p14:cNvPr>
              <p14:cNvContentPartPr/>
              <p14:nvPr/>
            </p14:nvContentPartPr>
            <p14:xfrm>
              <a:off x="1533420" y="1624050"/>
              <a:ext cx="360" cy="36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37384D31-683E-4CF9-8422-9F1436AFBB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7420" y="1552050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07" y="10034036"/>
            <a:ext cx="2285587" cy="5299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6" y="3511385"/>
            <a:ext cx="1357270" cy="13572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3888" y="5644339"/>
            <a:ext cx="6506520" cy="2674903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1994091" y="5202661"/>
            <a:ext cx="349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登録から申込完了までの流れ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2247507"/>
            <a:ext cx="78724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藤沢市みらい創造財団 教室・事業申込システムの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登録がお済みでない方は、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申込システムの新規登録が必要となります。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登録・申し込みはパソコンまた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はスマートフォン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からおこなってください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下記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もしくは、当財団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のトップページ上部から登録手続きをお願いします。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7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607677" y="1820826"/>
            <a:ext cx="227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お申込</a:t>
            </a:r>
            <a:r>
              <a:rPr kumimoji="1" lang="ja-JP" altLang="en-US" sz="2000" b="1" u="sng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時の注意点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4702" y="-17082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>
                <a:solidFill>
                  <a:prstClr val="black"/>
                </a:solidFill>
              </a:rPr>
              <a:t>スポチャレって、どんなイベント？　どんな種目があるの？</a:t>
            </a:r>
            <a:endParaRPr kumimoji="1" lang="en-US" altLang="ja-JP" sz="2000" b="1" u="sng" dirty="0">
              <a:solidFill>
                <a:prstClr val="black"/>
              </a:solidFill>
            </a:endParaRPr>
          </a:p>
          <a:p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91" y="3627903"/>
            <a:ext cx="4418253" cy="11243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86154" y="3949784"/>
            <a:ext cx="1678911" cy="12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970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</TotalTime>
  <Words>462</Words>
  <Application>Microsoft Office PowerPoint</Application>
  <PresentationFormat>ユーザー設定</PresentationFormat>
  <Paragraphs>34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メイリオ</vt:lpstr>
      <vt:lpstr>游ゴシック</vt:lpstr>
      <vt:lpstr>游ゴシック Light</vt:lpstr>
      <vt:lpstr>Arial</vt:lpstr>
      <vt:lpstr>Calibri</vt:lpstr>
      <vt:lpstr>Calibri Light</vt:lpstr>
      <vt:lpstr>1_Office Theme</vt:lpstr>
      <vt:lpstr>PowerPoint プレゼンテーション</vt:lpstr>
      <vt:lpstr>PowerPoint プレゼンテーション</vt:lpstr>
    </vt:vector>
  </TitlesOfParts>
  <Company>公益財団法人藤沢市みらい創造財団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公益財団法人藤沢市みらい創造財団</dc:creator>
  <cp:lastModifiedBy>大井 翼</cp:lastModifiedBy>
  <cp:revision>277</cp:revision>
  <cp:lastPrinted>2021-12-21T07:15:41Z</cp:lastPrinted>
  <dcterms:created xsi:type="dcterms:W3CDTF">2017-08-21T00:15:32Z</dcterms:created>
  <dcterms:modified xsi:type="dcterms:W3CDTF">2021-12-21T08:31:19Z</dcterms:modified>
</cp:coreProperties>
</file>