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7559675" cy="10620375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5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50C"/>
    <a:srgbClr val="FF0000"/>
    <a:srgbClr val="4DEE32"/>
    <a:srgbClr val="F79B4F"/>
    <a:srgbClr val="D3BA03"/>
    <a:srgbClr val="FF3F3F"/>
    <a:srgbClr val="FF4646"/>
    <a:srgbClr val="1FD330"/>
    <a:srgbClr val="FF3300"/>
    <a:srgbClr val="EE7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5517" autoAdjust="0"/>
  </p:normalViewPr>
  <p:slideViewPr>
    <p:cSldViewPr snapToGrid="0">
      <p:cViewPr>
        <p:scale>
          <a:sx n="100" d="100"/>
          <a:sy n="100" d="100"/>
        </p:scale>
        <p:origin x="810" y="-60"/>
      </p:cViewPr>
      <p:guideLst>
        <p:guide orient="horz" pos="3345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79BCC2A5-51E1-468A-85F2-C33572710648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98022029-C9B7-48BE-BBC9-A353A4F56B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322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E53615CD-12EA-46DE-BC0B-0878999CE8C6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9800" y="1243013"/>
            <a:ext cx="2387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FB365192-32A4-4AAD-A967-59BBC8EFB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72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94" algn="l" defTabSz="91429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441" algn="l" defTabSz="91429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588" algn="l" defTabSz="91429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735" algn="l" defTabSz="91429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882" algn="l" defTabSz="91429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030" algn="l" defTabSz="91429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178" algn="l" defTabSz="91429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ポスター　フルカラー　</a:t>
            </a:r>
            <a:r>
              <a:rPr kumimoji="1" lang="en-US" altLang="ja-JP" dirty="0" smtClean="0"/>
              <a:t>A3</a:t>
            </a:r>
            <a:r>
              <a:rPr kumimoji="1" lang="ja-JP" altLang="en-US" dirty="0" smtClean="0"/>
              <a:t>以上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98">
              <a:defRPr/>
            </a:pPr>
            <a:fld id="{FB365192-32A4-4AAD-A967-59BBC8EFBAFD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098">
                <a:defRPr/>
              </a:pPr>
              <a:t>1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541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4960" y="1738104"/>
            <a:ext cx="5669756" cy="3697464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44960" y="5578156"/>
            <a:ext cx="5669756" cy="2564131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4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55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09892" y="565437"/>
            <a:ext cx="1630055" cy="900027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19728" y="565437"/>
            <a:ext cx="4795669" cy="900027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40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06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5790" y="2647720"/>
            <a:ext cx="6520220" cy="4417780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5790" y="7107294"/>
            <a:ext cx="6520220" cy="2323206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82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9728" y="2827183"/>
            <a:ext cx="3212862" cy="673853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27085" y="2827183"/>
            <a:ext cx="3212862" cy="673853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12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12" y="565437"/>
            <a:ext cx="6520220" cy="205278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0712" y="2603468"/>
            <a:ext cx="3198097" cy="1275919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0712" y="3879387"/>
            <a:ext cx="3198097" cy="570599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27085" y="2603468"/>
            <a:ext cx="3213847" cy="1275919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27085" y="3879387"/>
            <a:ext cx="3213847" cy="570599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18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44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54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12" y="708025"/>
            <a:ext cx="2438192" cy="2478088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3847" y="1529138"/>
            <a:ext cx="3827085" cy="7547350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712" y="3186112"/>
            <a:ext cx="2438192" cy="5902668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44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12" y="708025"/>
            <a:ext cx="2438192" cy="2478088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213847" y="1529138"/>
            <a:ext cx="3827085" cy="7547350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712" y="3186112"/>
            <a:ext cx="2438192" cy="5902668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21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9728" y="565437"/>
            <a:ext cx="6520220" cy="205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9728" y="2827183"/>
            <a:ext cx="6520220" cy="673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9728" y="9843515"/>
            <a:ext cx="1700927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695CF-A6D7-4F1C-ADE0-39DCA343934B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04143" y="9843515"/>
            <a:ext cx="2551390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339020" y="9843515"/>
            <a:ext cx="1700927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37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"/>
            <a:ext cx="7559675" cy="10642726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-1169143" y="289561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0948" y="6831813"/>
            <a:ext cx="7018115" cy="37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 smtClean="0">
                <a:latin typeface="コーポレート・ロゴＭ" panose="02000600000000000000" pitchFamily="2" charset="-128"/>
                <a:ea typeface="コーポレート・ロゴＭ" panose="02000600000000000000" pitchFamily="2" charset="-128"/>
              </a:rPr>
              <a:t>　　　　</a:t>
            </a:r>
            <a:endParaRPr lang="ja-JP" altLang="en-US" sz="1300" dirty="0" smtClean="0">
              <a:latin typeface="コーポレート・ロゴＭ" panose="02000600000000000000" pitchFamily="2" charset="-128"/>
              <a:ea typeface="コーポレート・ロゴＭ" panose="02000600000000000000" pitchFamily="2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8935">
            <a:off x="4510745" y="9204189"/>
            <a:ext cx="1448264" cy="335829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19586" y="705052"/>
            <a:ext cx="670083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ln w="12700" cap="flat" cmpd="sng">
                  <a:solidFill>
                    <a:schemeClr val="bg1"/>
                  </a:solidFill>
                  <a:round/>
                </a:ln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カラダ健康</a:t>
            </a:r>
            <a:r>
              <a:rPr lang="ja-JP" altLang="en-US" sz="5400" b="1" dirty="0" smtClean="0">
                <a:ln w="12700" cap="flat" cmpd="sng">
                  <a:solidFill>
                    <a:schemeClr val="bg1"/>
                  </a:solidFill>
                  <a:round/>
                </a:ln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フェスタ</a:t>
            </a:r>
            <a:endParaRPr lang="en-US" altLang="ja-JP" sz="5400" b="1" dirty="0" smtClean="0">
              <a:ln w="12700" cap="flat" cmpd="sng">
                <a:solidFill>
                  <a:schemeClr val="bg1"/>
                </a:solidFill>
                <a:round/>
              </a:ln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b="1" dirty="0" smtClean="0">
                <a:ln w="12700" cap="flat" cmpd="sng">
                  <a:solidFill>
                    <a:schemeClr val="bg1"/>
                  </a:solidFill>
                  <a:round/>
                </a:ln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ja-JP" altLang="en-US" sz="3200" b="1" dirty="0">
                <a:ln w="12700" cap="flat" cmpd="sng">
                  <a:solidFill>
                    <a:schemeClr val="bg1"/>
                  </a:solidFill>
                  <a:round/>
                </a:ln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体力年齢を知ろう～</a:t>
            </a:r>
            <a:endParaRPr kumimoji="1" lang="ja-JP" altLang="en-US" sz="3200" b="1" dirty="0">
              <a:ln w="12700" cap="flat" cmpd="sng">
                <a:solidFill>
                  <a:schemeClr val="bg1"/>
                </a:solidFill>
                <a:round/>
              </a:ln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8528" y="2049705"/>
            <a:ext cx="65290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00" dirty="0"/>
              <a:t>握力や長座体前屈などの</a:t>
            </a:r>
            <a:r>
              <a:rPr lang="ja-JP" altLang="en-US" sz="1700" b="1" dirty="0">
                <a:solidFill>
                  <a:srgbClr val="F4750C"/>
                </a:solidFill>
              </a:rPr>
              <a:t>体力測定</a:t>
            </a:r>
            <a:r>
              <a:rPr lang="ja-JP" altLang="en-US" sz="1700" dirty="0" smtClean="0"/>
              <a:t>と、筋肉量</a:t>
            </a:r>
            <a:r>
              <a:rPr lang="ja-JP" altLang="en-US" sz="1700" dirty="0"/>
              <a:t>や脂肪量などが測定できる</a:t>
            </a:r>
            <a:r>
              <a:rPr lang="ja-JP" altLang="en-US" sz="1700" b="1" dirty="0">
                <a:solidFill>
                  <a:srgbClr val="F4750C"/>
                </a:solidFill>
              </a:rPr>
              <a:t>体成分</a:t>
            </a:r>
            <a:r>
              <a:rPr lang="ja-JP" altLang="en-US" sz="1700" b="1" dirty="0" smtClean="0">
                <a:solidFill>
                  <a:srgbClr val="F4750C"/>
                </a:solidFill>
              </a:rPr>
              <a:t>測定</a:t>
            </a:r>
            <a:r>
              <a:rPr lang="ja-JP" altLang="en-US" sz="1700" dirty="0" smtClean="0"/>
              <a:t>や</a:t>
            </a:r>
            <a:r>
              <a:rPr lang="ja-JP" altLang="en-US" sz="1700" b="1" dirty="0" smtClean="0">
                <a:solidFill>
                  <a:srgbClr val="F4750C"/>
                </a:solidFill>
              </a:rPr>
              <a:t>足指力測定</a:t>
            </a:r>
            <a:r>
              <a:rPr lang="ja-JP" altLang="en-US" sz="1700" dirty="0" smtClean="0"/>
              <a:t>ができます</a:t>
            </a:r>
            <a:r>
              <a:rPr lang="ja-JP" altLang="en-US" sz="1700" dirty="0"/>
              <a:t>。また、測定結果</a:t>
            </a:r>
            <a:r>
              <a:rPr lang="ja-JP" altLang="en-US" sz="1700" dirty="0" smtClean="0"/>
              <a:t>を</a:t>
            </a:r>
            <a:endParaRPr lang="en-US" altLang="ja-JP" sz="1700" dirty="0" smtClean="0"/>
          </a:p>
          <a:p>
            <a:r>
              <a:rPr lang="ja-JP" altLang="en-US" sz="1700" dirty="0" smtClean="0"/>
              <a:t>もと</a:t>
            </a:r>
            <a:r>
              <a:rPr lang="ja-JP" altLang="en-US" sz="1700" dirty="0"/>
              <a:t>に</a:t>
            </a:r>
            <a:r>
              <a:rPr lang="ja-JP" altLang="en-US" sz="1700" b="1" dirty="0">
                <a:solidFill>
                  <a:srgbClr val="F4750C"/>
                </a:solidFill>
              </a:rPr>
              <a:t>専門スタッフによるアドバイス</a:t>
            </a:r>
            <a:r>
              <a:rPr lang="ja-JP" altLang="en-US" sz="1700" dirty="0"/>
              <a:t>を受けることもできます。</a:t>
            </a:r>
            <a:endParaRPr kumimoji="1" lang="ja-JP" altLang="en-US" sz="1700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64" y="2926868"/>
            <a:ext cx="3890141" cy="259342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9" name="テキスト ボックス 38"/>
          <p:cNvSpPr txBox="1"/>
          <p:nvPr/>
        </p:nvSpPr>
        <p:spPr>
          <a:xfrm>
            <a:off x="883492" y="5431421"/>
            <a:ext cx="27467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sz="800" dirty="0"/>
          </a:p>
          <a:p>
            <a:r>
              <a:rPr lang="ja-JP" altLang="en-US" sz="1000" u="sng" dirty="0" smtClean="0"/>
              <a:t>①小学生</a:t>
            </a:r>
            <a:r>
              <a:rPr lang="ja-JP" altLang="en-US" sz="1000" u="sng" dirty="0"/>
              <a:t>から</a:t>
            </a:r>
            <a:r>
              <a:rPr lang="en-US" altLang="ja-JP" sz="1000" u="sng" dirty="0"/>
              <a:t>64</a:t>
            </a:r>
            <a:r>
              <a:rPr lang="ja-JP" altLang="en-US" sz="1000" u="sng" dirty="0"/>
              <a:t>歳までの男女</a:t>
            </a:r>
          </a:p>
          <a:p>
            <a:r>
              <a:rPr lang="ja-JP" altLang="en-US" sz="1000" dirty="0"/>
              <a:t>握力、上体起こし、長座体前屈、反復</a:t>
            </a:r>
            <a:r>
              <a:rPr lang="ja-JP" altLang="en-US" sz="1000" dirty="0" smtClean="0"/>
              <a:t>横跳び</a:t>
            </a:r>
            <a:endParaRPr lang="en-US" altLang="ja-JP" sz="1000" dirty="0" smtClean="0"/>
          </a:p>
          <a:p>
            <a:r>
              <a:rPr lang="ja-JP" altLang="en-US" sz="1000" dirty="0" smtClean="0"/>
              <a:t>立ち幅</a:t>
            </a:r>
            <a:r>
              <a:rPr lang="ja-JP" altLang="en-US" sz="1000" dirty="0"/>
              <a:t>跳び</a:t>
            </a:r>
            <a:r>
              <a:rPr lang="ja-JP" altLang="en-US" sz="1000" dirty="0" smtClean="0"/>
              <a:t>、シャトルラン</a:t>
            </a:r>
            <a:endParaRPr lang="ja-JP" altLang="en-US" sz="1000" dirty="0"/>
          </a:p>
        </p:txBody>
      </p:sp>
      <p:sp>
        <p:nvSpPr>
          <p:cNvPr id="6" name="角丸四角形 5"/>
          <p:cNvSpPr/>
          <p:nvPr/>
        </p:nvSpPr>
        <p:spPr>
          <a:xfrm>
            <a:off x="917346" y="6096233"/>
            <a:ext cx="5768775" cy="282404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22" y="9243062"/>
            <a:ext cx="631506" cy="631506"/>
          </a:xfrm>
          <a:prstGeom prst="rect">
            <a:avLst/>
          </a:prstGeom>
        </p:spPr>
      </p:pic>
      <p:sp>
        <p:nvSpPr>
          <p:cNvPr id="46" name="円形吹き出し 45"/>
          <p:cNvSpPr/>
          <p:nvPr/>
        </p:nvSpPr>
        <p:spPr>
          <a:xfrm>
            <a:off x="2509212" y="8951258"/>
            <a:ext cx="1491288" cy="544957"/>
          </a:xfrm>
          <a:prstGeom prst="wedgeEllipseCallout">
            <a:avLst>
              <a:gd name="adj1" fmla="val -42519"/>
              <a:gd name="adj2" fmla="val 5084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お申込みはこちら</a:t>
            </a:r>
            <a:endParaRPr kumimoji="1" lang="ja-JP" altLang="en-US" sz="12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00199" y="371401"/>
            <a:ext cx="4775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n w="3175">
                  <a:solidFill>
                    <a:schemeClr val="bg1"/>
                  </a:solidFill>
                </a:ln>
                <a:solidFill>
                  <a:srgbClr val="F475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ねんりんピックかながわ</a:t>
            </a:r>
            <a:r>
              <a:rPr kumimoji="1" lang="en-US" altLang="ja-JP" b="1" dirty="0" smtClean="0">
                <a:ln w="3175">
                  <a:solidFill>
                    <a:schemeClr val="bg1"/>
                  </a:solidFill>
                </a:ln>
                <a:solidFill>
                  <a:srgbClr val="F475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b="1" dirty="0" smtClean="0">
                <a:ln w="3175">
                  <a:solidFill>
                    <a:schemeClr val="bg1"/>
                  </a:solidFill>
                </a:ln>
                <a:solidFill>
                  <a:srgbClr val="F475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協賛イベント</a:t>
            </a:r>
            <a:endParaRPr kumimoji="1" lang="ja-JP" altLang="en-US" b="1" dirty="0">
              <a:ln w="3175">
                <a:solidFill>
                  <a:schemeClr val="bg1"/>
                </a:solidFill>
              </a:ln>
              <a:solidFill>
                <a:srgbClr val="F4750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78366" y="6152915"/>
            <a:ext cx="5698061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開催</a:t>
            </a:r>
            <a:r>
              <a:rPr lang="ja-JP" altLang="en-US" sz="1200" dirty="0"/>
              <a:t>日時　　</a:t>
            </a:r>
            <a:r>
              <a:rPr lang="en-US" altLang="ja-JP" sz="1200" b="1" dirty="0" smtClean="0"/>
              <a:t>2022</a:t>
            </a:r>
            <a:r>
              <a:rPr lang="ja-JP" altLang="en-US" sz="1000" dirty="0" smtClean="0"/>
              <a:t>年</a:t>
            </a:r>
            <a:r>
              <a:rPr lang="en-US" altLang="ja-JP" sz="1200" b="1" dirty="0"/>
              <a:t>5</a:t>
            </a:r>
            <a:r>
              <a:rPr lang="ja-JP" altLang="en-US" sz="1050" dirty="0" smtClean="0"/>
              <a:t>月</a:t>
            </a:r>
            <a:r>
              <a:rPr lang="en-US" altLang="ja-JP" sz="1200" b="1" dirty="0"/>
              <a:t>29</a:t>
            </a:r>
            <a:r>
              <a:rPr lang="ja-JP" altLang="en-US" sz="1050" dirty="0" smtClean="0"/>
              <a:t>日</a:t>
            </a:r>
            <a:r>
              <a:rPr lang="ja-JP" altLang="en-US" sz="1050" dirty="0"/>
              <a:t>（</a:t>
            </a:r>
            <a:r>
              <a:rPr lang="ja-JP" altLang="en-US" sz="1200" b="1" dirty="0"/>
              <a:t>日</a:t>
            </a:r>
            <a:r>
              <a:rPr lang="ja-JP" altLang="en-US" sz="1050" dirty="0" smtClean="0"/>
              <a:t>）</a:t>
            </a:r>
            <a:r>
              <a:rPr lang="en-US" altLang="ja-JP" sz="1200" b="1" dirty="0" smtClean="0"/>
              <a:t>10</a:t>
            </a:r>
            <a:r>
              <a:rPr lang="ja-JP" altLang="en-US" sz="1050" dirty="0"/>
              <a:t>時</a:t>
            </a:r>
            <a:r>
              <a:rPr lang="en-US" altLang="ja-JP" sz="1200" b="1" dirty="0"/>
              <a:t>00</a:t>
            </a:r>
            <a:r>
              <a:rPr lang="ja-JP" altLang="en-US" sz="1050" dirty="0"/>
              <a:t>分～</a:t>
            </a:r>
            <a:r>
              <a:rPr lang="en-US" altLang="ja-JP" sz="1200" b="1" dirty="0" smtClean="0"/>
              <a:t>14</a:t>
            </a:r>
            <a:r>
              <a:rPr lang="ja-JP" altLang="en-US" sz="1050" dirty="0" smtClean="0"/>
              <a:t>時</a:t>
            </a:r>
            <a:r>
              <a:rPr lang="en-US" altLang="ja-JP" sz="1200" b="1" dirty="0" smtClean="0"/>
              <a:t>00</a:t>
            </a:r>
            <a:r>
              <a:rPr lang="ja-JP" altLang="en-US" sz="1050" dirty="0" smtClean="0"/>
              <a:t>分</a:t>
            </a:r>
            <a:r>
              <a:rPr lang="en-US" altLang="ja-JP" sz="1100" dirty="0" smtClean="0"/>
              <a:t>(4</a:t>
            </a:r>
            <a:r>
              <a:rPr lang="ja-JP" altLang="en-US" sz="1100" dirty="0" smtClean="0"/>
              <a:t>区分入れ替え制</a:t>
            </a:r>
            <a:r>
              <a:rPr lang="en-US" altLang="ja-JP" sz="1100" dirty="0" smtClean="0"/>
              <a:t>)</a:t>
            </a:r>
            <a:endParaRPr lang="ja-JP" altLang="en-US" sz="1100" dirty="0"/>
          </a:p>
          <a:p>
            <a:r>
              <a:rPr lang="ja-JP" altLang="en-US" sz="1200" dirty="0"/>
              <a:t>　　　　　　★</a:t>
            </a:r>
            <a:r>
              <a:rPr lang="en-US" altLang="ja-JP" sz="1200" dirty="0" smtClean="0"/>
              <a:t>2022</a:t>
            </a:r>
            <a:r>
              <a:rPr lang="ja-JP" altLang="en-US" sz="1200" dirty="0" smtClean="0"/>
              <a:t>ふじさわ</a:t>
            </a:r>
            <a:r>
              <a:rPr lang="ja-JP" altLang="en-US" sz="1200" dirty="0"/>
              <a:t>産業フェスタ同日</a:t>
            </a:r>
            <a:r>
              <a:rPr lang="ja-JP" altLang="en-US" sz="1200" dirty="0" smtClean="0"/>
              <a:t>開催</a:t>
            </a:r>
            <a:r>
              <a:rPr lang="zh-TW" altLang="en-US" sz="1200" dirty="0"/>
              <a:t>　</a:t>
            </a:r>
            <a:endParaRPr lang="en-US" altLang="ja-JP" sz="1200" dirty="0" smtClean="0"/>
          </a:p>
          <a:p>
            <a:pPr algn="ctr"/>
            <a:r>
              <a:rPr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➀</a:t>
            </a:r>
            <a:r>
              <a:rPr lang="zh-TW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zh-TW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時～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11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時（受付時間 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時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40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 ～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時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分）　／　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30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</a:t>
            </a:r>
          </a:p>
          <a:p>
            <a:pPr algn="ctr"/>
            <a:r>
              <a:rPr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11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時～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12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時（受付時間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時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40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分～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11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時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分）　／　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30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</a:t>
            </a:r>
          </a:p>
          <a:p>
            <a:pPr algn="ctr"/>
            <a:r>
              <a:rPr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12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時～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13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時（受付時間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11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時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40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分～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12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時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分）　／　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30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</a:t>
            </a:r>
          </a:p>
          <a:p>
            <a:pPr algn="ctr"/>
            <a:r>
              <a:rPr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④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13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時～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14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時（受付時間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12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時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40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分～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13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時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分）　／　</a:t>
            </a:r>
            <a:r>
              <a:rPr lang="en-US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30</a:t>
            </a: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　</a:t>
            </a:r>
            <a:r>
              <a:rPr lang="zh-TW" altLang="en-US" sz="12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　　</a:t>
            </a:r>
            <a:endParaRPr lang="en-US" altLang="ja-JP" sz="12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  <a:p>
            <a:r>
              <a:rPr lang="ja-JP" altLang="en-US" sz="1200" dirty="0" smtClean="0"/>
              <a:t>場</a:t>
            </a:r>
            <a:r>
              <a:rPr lang="ja-JP" altLang="en-US" sz="1200" dirty="0"/>
              <a:t>　　所　　秩父宮記念</a:t>
            </a:r>
            <a:r>
              <a:rPr lang="ja-JP" altLang="en-US" sz="1200" dirty="0" smtClean="0"/>
              <a:t>体育館　</a:t>
            </a:r>
            <a:r>
              <a:rPr lang="en-US" altLang="ja-JP" sz="1200" dirty="0" smtClean="0"/>
              <a:t>1</a:t>
            </a:r>
            <a:r>
              <a:rPr lang="ja-JP" altLang="en-US" sz="1200" dirty="0" smtClean="0"/>
              <a:t>階 武道室　／　</a:t>
            </a:r>
            <a:r>
              <a:rPr lang="en-US" altLang="ja-JP" sz="1200" dirty="0" smtClean="0"/>
              <a:t>3</a:t>
            </a:r>
            <a:r>
              <a:rPr lang="ja-JP" altLang="en-US" sz="1200" dirty="0" smtClean="0"/>
              <a:t>階 メインアリーナ</a:t>
            </a:r>
            <a:endParaRPr lang="ja-JP" altLang="en-US" sz="1200" dirty="0"/>
          </a:p>
          <a:p>
            <a:r>
              <a:rPr lang="ja-JP" altLang="en-US" sz="1200" dirty="0"/>
              <a:t>対　　象　　</a:t>
            </a:r>
            <a:r>
              <a:rPr lang="ja-JP" altLang="en-US" sz="1200" dirty="0" smtClean="0"/>
              <a:t>小学</a:t>
            </a:r>
            <a:r>
              <a:rPr lang="en-US" altLang="ja-JP" sz="1200" dirty="0" smtClean="0"/>
              <a:t>1</a:t>
            </a:r>
            <a:r>
              <a:rPr lang="ja-JP" altLang="en-US" sz="1200" dirty="0" smtClean="0"/>
              <a:t>年生～</a:t>
            </a:r>
            <a:r>
              <a:rPr lang="en-US" altLang="ja-JP" sz="1200" dirty="0" smtClean="0"/>
              <a:t>79</a:t>
            </a:r>
            <a:r>
              <a:rPr lang="ja-JP" altLang="en-US" sz="1200" dirty="0" smtClean="0"/>
              <a:t>歳までの方　各区分</a:t>
            </a:r>
            <a:r>
              <a:rPr lang="en-US" altLang="ja-JP" sz="1200" dirty="0" smtClean="0"/>
              <a:t>30</a:t>
            </a:r>
            <a:r>
              <a:rPr lang="ja-JP" altLang="en-US" sz="1200" dirty="0" smtClean="0"/>
              <a:t>名まで</a:t>
            </a:r>
            <a:endParaRPr lang="ja-JP" altLang="en-US" sz="1200" dirty="0"/>
          </a:p>
          <a:p>
            <a:r>
              <a:rPr lang="ja-JP" altLang="en-US" sz="1200" dirty="0"/>
              <a:t>持 </a:t>
            </a:r>
            <a:r>
              <a:rPr lang="ja-JP" altLang="en-US" sz="1200" dirty="0" smtClean="0"/>
              <a:t> ち  物</a:t>
            </a:r>
            <a:r>
              <a:rPr lang="ja-JP" altLang="en-US" sz="1200" dirty="0"/>
              <a:t>　　</a:t>
            </a:r>
            <a:r>
              <a:rPr lang="ja-JP" altLang="en-US" sz="1200" dirty="0" smtClean="0"/>
              <a:t>マスク</a:t>
            </a:r>
            <a:r>
              <a:rPr lang="ja-JP" altLang="en-US" sz="1200" dirty="0"/>
              <a:t>、室内用運動シューズ、水分補給用ドリンク</a:t>
            </a:r>
          </a:p>
          <a:p>
            <a:r>
              <a:rPr lang="ja-JP" altLang="en-US" sz="1200" dirty="0" smtClean="0"/>
              <a:t>　　　　　　</a:t>
            </a:r>
            <a:r>
              <a:rPr lang="en-US" altLang="ja-JP" sz="1200" dirty="0" smtClean="0"/>
              <a:t>※</a:t>
            </a:r>
            <a:r>
              <a:rPr lang="ja-JP" altLang="en-US" sz="1200" dirty="0"/>
              <a:t>運動しやすい服装でお越しください</a:t>
            </a:r>
            <a:r>
              <a:rPr lang="ja-JP" altLang="en-US" sz="1200" dirty="0" smtClean="0"/>
              <a:t>。</a:t>
            </a:r>
            <a:endParaRPr lang="en-US" altLang="ja-JP" sz="1200" dirty="0" smtClean="0"/>
          </a:p>
          <a:p>
            <a:r>
              <a:rPr lang="ja-JP" altLang="en-US" sz="1200" dirty="0" smtClean="0"/>
              <a:t>参  加  費　　無料</a:t>
            </a:r>
            <a:endParaRPr lang="ja-JP" altLang="en-US" sz="1200" dirty="0"/>
          </a:p>
          <a:p>
            <a:r>
              <a:rPr lang="ja-JP" altLang="en-US" sz="1200" dirty="0"/>
              <a:t>参加方法　　</a:t>
            </a:r>
            <a:r>
              <a:rPr lang="ja-JP" altLang="en-US" sz="1200" u="sng" dirty="0"/>
              <a:t>事前</a:t>
            </a:r>
            <a:r>
              <a:rPr lang="ja-JP" altLang="en-US" sz="1200" u="sng" dirty="0" smtClean="0"/>
              <a:t>申込</a:t>
            </a:r>
            <a:r>
              <a:rPr lang="ja-JP" altLang="en-US" sz="1200" dirty="0" smtClean="0"/>
              <a:t>が必要です。詳細は、みらい財団</a:t>
            </a:r>
            <a:r>
              <a:rPr lang="en-US" altLang="ja-JP" sz="1200" dirty="0" smtClean="0"/>
              <a:t>HP</a:t>
            </a:r>
            <a:r>
              <a:rPr lang="ja-JP" altLang="en-US" sz="1200" dirty="0" smtClean="0"/>
              <a:t>をご覧ください。</a:t>
            </a:r>
            <a:endParaRPr lang="en-US" altLang="ja-JP" sz="1200" dirty="0" smtClean="0"/>
          </a:p>
          <a:p>
            <a:r>
              <a:rPr lang="ja-JP" altLang="en-US" sz="1200" dirty="0" smtClean="0"/>
              <a:t>　　　　　　</a:t>
            </a:r>
            <a:r>
              <a:rPr lang="en-US" altLang="ja-JP" sz="1200" dirty="0" smtClean="0"/>
              <a:t>5</a:t>
            </a:r>
            <a:r>
              <a:rPr lang="ja-JP" altLang="en-US" sz="1200" dirty="0" smtClean="0"/>
              <a:t>月</a:t>
            </a:r>
            <a:r>
              <a:rPr lang="en-US" altLang="ja-JP" sz="1200" dirty="0" smtClean="0"/>
              <a:t>14</a:t>
            </a:r>
            <a:r>
              <a:rPr lang="ja-JP" altLang="en-US" sz="1200" dirty="0" smtClean="0"/>
              <a:t>日～インターネット受付開始（先着順）</a:t>
            </a:r>
            <a:endParaRPr lang="ja-JP" altLang="en-US" sz="1200" dirty="0"/>
          </a:p>
          <a:p>
            <a:r>
              <a:rPr lang="ja-JP" altLang="en-US" sz="1200" dirty="0" smtClean="0"/>
              <a:t> </a:t>
            </a:r>
            <a:r>
              <a:rPr lang="ja-JP" altLang="en-US" sz="1200" dirty="0"/>
              <a:t>　</a:t>
            </a:r>
            <a:r>
              <a:rPr lang="ja-JP" altLang="en-US" sz="1200" dirty="0" smtClean="0"/>
              <a:t>　　　</a:t>
            </a:r>
            <a:r>
              <a:rPr lang="en-US" altLang="ja-JP" sz="900" dirty="0" smtClean="0"/>
              <a:t>※</a:t>
            </a:r>
            <a:r>
              <a:rPr lang="ja-JP" altLang="en-US" sz="900" dirty="0"/>
              <a:t>新型コロナウイルス感染症の感染状況によっては</a:t>
            </a:r>
            <a:r>
              <a:rPr lang="ja-JP" altLang="en-US" sz="900" dirty="0" smtClean="0"/>
              <a:t>、</a:t>
            </a:r>
            <a:endParaRPr lang="en-US" altLang="ja-JP" sz="900" dirty="0" smtClean="0"/>
          </a:p>
          <a:p>
            <a:r>
              <a:rPr lang="ja-JP" altLang="en-US" sz="900" dirty="0" smtClean="0"/>
              <a:t> 　　　　　 急遽</a:t>
            </a:r>
            <a:r>
              <a:rPr lang="ja-JP" altLang="en-US" sz="900" dirty="0"/>
              <a:t>事業を中止または縮小することがございますので、予めご了承ください。</a:t>
            </a:r>
          </a:p>
          <a:p>
            <a:endParaRPr lang="ja-JP" altLang="en-US" sz="1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28489" y="5431421"/>
            <a:ext cx="34919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sz="800" dirty="0"/>
          </a:p>
          <a:p>
            <a:r>
              <a:rPr lang="ja-JP" altLang="en-US" sz="1000" u="sng" dirty="0" smtClean="0"/>
              <a:t>②</a:t>
            </a:r>
            <a:r>
              <a:rPr lang="en-US" altLang="ja-JP" sz="1000" u="sng" dirty="0" smtClean="0"/>
              <a:t>65</a:t>
            </a:r>
            <a:r>
              <a:rPr lang="ja-JP" altLang="en-US" sz="1000" u="sng" dirty="0"/>
              <a:t>歳から</a:t>
            </a:r>
            <a:r>
              <a:rPr lang="en-US" altLang="ja-JP" sz="1000" u="sng" dirty="0"/>
              <a:t>79</a:t>
            </a:r>
            <a:r>
              <a:rPr lang="ja-JP" altLang="en-US" sz="1000" u="sng" dirty="0"/>
              <a:t>歳までの男女</a:t>
            </a:r>
          </a:p>
          <a:p>
            <a:r>
              <a:rPr lang="en-US" altLang="ja-JP" sz="1000" dirty="0"/>
              <a:t>ADL</a:t>
            </a:r>
            <a:r>
              <a:rPr lang="ja-JP" altLang="en-US" sz="1000" dirty="0"/>
              <a:t>（日常生活活動テスト）、握力、上体</a:t>
            </a:r>
            <a:r>
              <a:rPr lang="ja-JP" altLang="en-US" sz="1000" dirty="0" smtClean="0"/>
              <a:t>起こし</a:t>
            </a:r>
            <a:endParaRPr lang="en-US" altLang="ja-JP" sz="1000" dirty="0" smtClean="0"/>
          </a:p>
          <a:p>
            <a:r>
              <a:rPr lang="ja-JP" altLang="en-US" sz="1000" dirty="0" smtClean="0"/>
              <a:t>長座体</a:t>
            </a:r>
            <a:r>
              <a:rPr lang="ja-JP" altLang="en-US" sz="1000" dirty="0"/>
              <a:t>前屈、開眼片足立ち、</a:t>
            </a:r>
            <a:r>
              <a:rPr lang="en-US" altLang="ja-JP" sz="1000" dirty="0"/>
              <a:t>10</a:t>
            </a:r>
            <a:r>
              <a:rPr lang="ja-JP" altLang="en-US" sz="1000" dirty="0"/>
              <a:t>ｍ障害物歩行、</a:t>
            </a:r>
            <a:r>
              <a:rPr lang="en-US" altLang="ja-JP" sz="1000" dirty="0"/>
              <a:t>6</a:t>
            </a:r>
            <a:r>
              <a:rPr lang="ja-JP" altLang="en-US" sz="1000" dirty="0"/>
              <a:t>分間歩行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6" y="9928428"/>
            <a:ext cx="1791838" cy="24988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876675" y="9967476"/>
            <a:ext cx="1280116" cy="26380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273">
            <a:off x="5619598" y="4265284"/>
            <a:ext cx="1398646" cy="120954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8" y="3017397"/>
            <a:ext cx="1282953" cy="110949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 t="32007" r="3152" b="13723"/>
          <a:stretch/>
        </p:blipFill>
        <p:spPr>
          <a:xfrm>
            <a:off x="5354053" y="9809739"/>
            <a:ext cx="2205622" cy="848316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0" y="9974863"/>
            <a:ext cx="6955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/>
              <a:t>問い合わせ</a:t>
            </a:r>
            <a:r>
              <a:rPr lang="ja-JP" altLang="en-US" sz="1000" b="1" dirty="0" smtClean="0"/>
              <a:t>）</a:t>
            </a:r>
            <a:r>
              <a:rPr lang="ja-JP" altLang="en-US" sz="1000" b="1" dirty="0"/>
              <a:t> </a:t>
            </a:r>
            <a:r>
              <a:rPr lang="ja-JP" altLang="en-US" sz="1000" b="1" dirty="0" smtClean="0"/>
              <a:t>                                                        スポーツ</a:t>
            </a:r>
            <a:r>
              <a:rPr lang="ja-JP" altLang="en-US" sz="1000" b="1" dirty="0"/>
              <a:t>事業課　</a:t>
            </a:r>
            <a:r>
              <a:rPr lang="ja-JP" altLang="en-US" sz="1000" b="1" dirty="0" smtClean="0"/>
              <a:t>℡　</a:t>
            </a:r>
            <a:r>
              <a:rPr lang="en-US" altLang="ja-JP" sz="1000" b="1" dirty="0" smtClean="0"/>
              <a:t>0466-22-5633</a:t>
            </a:r>
            <a:endParaRPr lang="en-US" altLang="ja-JP" sz="1000" b="1" dirty="0"/>
          </a:p>
          <a:p>
            <a:r>
              <a:rPr lang="ja-JP" altLang="en-US" sz="1000" b="1" dirty="0" smtClean="0"/>
              <a:t>後　援）</a:t>
            </a:r>
            <a:r>
              <a:rPr lang="ja-JP" altLang="en-US" sz="1000" b="1" dirty="0"/>
              <a:t>藤沢市、</a:t>
            </a:r>
            <a:r>
              <a:rPr lang="ja-JP" altLang="en-US" sz="1000" b="1" dirty="0"/>
              <a:t>ねんりん</a:t>
            </a:r>
            <a:r>
              <a:rPr lang="ja-JP" altLang="en-US" sz="1000" b="1" dirty="0"/>
              <a:t>ピックかながわ</a:t>
            </a:r>
            <a:r>
              <a:rPr lang="en-US" altLang="ja-JP" sz="1000" b="1" dirty="0"/>
              <a:t>2022 </a:t>
            </a:r>
            <a:r>
              <a:rPr lang="ja-JP" altLang="en-US" sz="1000" b="1" dirty="0"/>
              <a:t>実行委員会</a:t>
            </a:r>
            <a:endParaRPr lang="en-US" altLang="ja-JP" sz="1000" b="1" dirty="0" smtClean="0"/>
          </a:p>
          <a:p>
            <a:r>
              <a:rPr lang="ja-JP" altLang="en-US" sz="1000" b="1" dirty="0" smtClean="0"/>
              <a:t>協</a:t>
            </a:r>
            <a:r>
              <a:rPr lang="ja-JP" altLang="en-US" sz="1000" b="1" dirty="0"/>
              <a:t>　力）藤沢市健康づくり課、公益財団法人藤沢市保健医療</a:t>
            </a:r>
            <a:r>
              <a:rPr lang="ja-JP" altLang="en-US" sz="1000" b="1" dirty="0" smtClean="0"/>
              <a:t>財団</a:t>
            </a:r>
            <a:endParaRPr lang="en-US" altLang="ja-JP" sz="1000" b="1" dirty="0" smtClean="0"/>
          </a:p>
          <a:p>
            <a:r>
              <a:rPr lang="ja-JP" altLang="en-US" sz="1000" b="1" dirty="0" smtClean="0"/>
              <a:t>協　賛）サントリービバレッジソリューション株式会社</a:t>
            </a:r>
            <a:endParaRPr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55136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2220</TotalTime>
  <Words>468</Words>
  <Application>Microsoft Office PowerPoint</Application>
  <PresentationFormat>ユーザー設定</PresentationFormat>
  <Paragraphs>36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新細明體</vt:lpstr>
      <vt:lpstr>コーポレート・ロゴＭ</vt:lpstr>
      <vt:lpstr>メイリオ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</vt:vector>
  </TitlesOfParts>
  <Company>公益財団法人藤沢市みらい創造財団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公益財団法人藤沢市みらい創造財団</dc:creator>
  <cp:lastModifiedBy>Windows ユーザー</cp:lastModifiedBy>
  <cp:revision>394</cp:revision>
  <cp:lastPrinted>2022-04-14T07:09:39Z</cp:lastPrinted>
  <dcterms:created xsi:type="dcterms:W3CDTF">2017-08-21T00:15:32Z</dcterms:created>
  <dcterms:modified xsi:type="dcterms:W3CDTF">2022-04-21T07:51:37Z</dcterms:modified>
</cp:coreProperties>
</file>