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6" r:id="rId2"/>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2" d="100"/>
          <a:sy n="72" d="100"/>
        </p:scale>
        <p:origin x="137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7C1DA93D-5513-49B3-A1D4-5D6DE14D68CA}" type="datetimeFigureOut">
              <a:rPr kumimoji="1" lang="ja-JP" altLang="en-US" smtClean="0"/>
              <a:t>2022/5/4</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34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3A906A69-0239-4F7B-9713-E02A25B7200D}" type="slidenum">
              <a:rPr kumimoji="1" lang="ja-JP" altLang="en-US" smtClean="0"/>
              <a:t>‹#›</a:t>
            </a:fld>
            <a:endParaRPr kumimoji="1" lang="ja-JP" altLang="en-US"/>
          </a:p>
        </p:txBody>
      </p:sp>
    </p:spTree>
    <p:extLst>
      <p:ext uri="{BB962C8B-B14F-4D97-AF65-F5344CB8AC3E}">
        <p14:creationId xmlns:p14="http://schemas.microsoft.com/office/powerpoint/2010/main" val="398803705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B9183944-E3A0-4E36-A1E8-C421FAB71E29}" type="datetimeFigureOut">
              <a:rPr kumimoji="1" lang="ja-JP" altLang="en-US" smtClean="0"/>
              <a:t>2022/5/4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907D0C5-6F65-494F-A3B9-9A5C7B797465}" type="slidenum">
              <a:rPr kumimoji="1" lang="ja-JP" altLang="en-US" smtClean="0"/>
              <a:t>‹#›</a:t>
            </a:fld>
            <a:endParaRPr kumimoji="1" lang="ja-JP" altLang="en-US"/>
          </a:p>
        </p:txBody>
      </p:sp>
    </p:spTree>
    <p:extLst>
      <p:ext uri="{BB962C8B-B14F-4D97-AF65-F5344CB8AC3E}">
        <p14:creationId xmlns:p14="http://schemas.microsoft.com/office/powerpoint/2010/main" val="1679395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B9183944-E3A0-4E36-A1E8-C421FAB71E29}" type="datetimeFigureOut">
              <a:rPr kumimoji="1" lang="ja-JP" altLang="en-US" smtClean="0"/>
              <a:t>2022/5/4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907D0C5-6F65-494F-A3B9-9A5C7B797465}" type="slidenum">
              <a:rPr kumimoji="1" lang="ja-JP" altLang="en-US" smtClean="0"/>
              <a:t>‹#›</a:t>
            </a:fld>
            <a:endParaRPr kumimoji="1" lang="ja-JP" altLang="en-US"/>
          </a:p>
        </p:txBody>
      </p:sp>
    </p:spTree>
    <p:extLst>
      <p:ext uri="{BB962C8B-B14F-4D97-AF65-F5344CB8AC3E}">
        <p14:creationId xmlns:p14="http://schemas.microsoft.com/office/powerpoint/2010/main" val="28069964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B9183944-E3A0-4E36-A1E8-C421FAB71E29}" type="datetimeFigureOut">
              <a:rPr kumimoji="1" lang="ja-JP" altLang="en-US" smtClean="0"/>
              <a:t>2022/5/4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907D0C5-6F65-494F-A3B9-9A5C7B797465}" type="slidenum">
              <a:rPr kumimoji="1" lang="ja-JP" altLang="en-US" smtClean="0"/>
              <a:t>‹#›</a:t>
            </a:fld>
            <a:endParaRPr kumimoji="1" lang="ja-JP" altLang="en-US"/>
          </a:p>
        </p:txBody>
      </p:sp>
    </p:spTree>
    <p:extLst>
      <p:ext uri="{BB962C8B-B14F-4D97-AF65-F5344CB8AC3E}">
        <p14:creationId xmlns:p14="http://schemas.microsoft.com/office/powerpoint/2010/main" val="21188127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B9183944-E3A0-4E36-A1E8-C421FAB71E29}" type="datetimeFigureOut">
              <a:rPr kumimoji="1" lang="ja-JP" altLang="en-US" smtClean="0"/>
              <a:t>2022/5/4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907D0C5-6F65-494F-A3B9-9A5C7B797465}" type="slidenum">
              <a:rPr kumimoji="1" lang="ja-JP" altLang="en-US" smtClean="0"/>
              <a:t>‹#›</a:t>
            </a:fld>
            <a:endParaRPr kumimoji="1" lang="ja-JP" altLang="en-US"/>
          </a:p>
        </p:txBody>
      </p:sp>
    </p:spTree>
    <p:extLst>
      <p:ext uri="{BB962C8B-B14F-4D97-AF65-F5344CB8AC3E}">
        <p14:creationId xmlns:p14="http://schemas.microsoft.com/office/powerpoint/2010/main" val="10053093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B9183944-E3A0-4E36-A1E8-C421FAB71E29}" type="datetimeFigureOut">
              <a:rPr kumimoji="1" lang="ja-JP" altLang="en-US" smtClean="0"/>
              <a:t>2022/5/4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907D0C5-6F65-494F-A3B9-9A5C7B797465}" type="slidenum">
              <a:rPr kumimoji="1" lang="ja-JP" altLang="en-US" smtClean="0"/>
              <a:t>‹#›</a:t>
            </a:fld>
            <a:endParaRPr kumimoji="1" lang="ja-JP" altLang="en-US"/>
          </a:p>
        </p:txBody>
      </p:sp>
    </p:spTree>
    <p:extLst>
      <p:ext uri="{BB962C8B-B14F-4D97-AF65-F5344CB8AC3E}">
        <p14:creationId xmlns:p14="http://schemas.microsoft.com/office/powerpoint/2010/main" val="22848527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B9183944-E3A0-4E36-A1E8-C421FAB71E29}" type="datetimeFigureOut">
              <a:rPr kumimoji="1" lang="ja-JP" altLang="en-US" smtClean="0"/>
              <a:t>2022/5/4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907D0C5-6F65-494F-A3B9-9A5C7B797465}" type="slidenum">
              <a:rPr kumimoji="1" lang="ja-JP" altLang="en-US" smtClean="0"/>
              <a:t>‹#›</a:t>
            </a:fld>
            <a:endParaRPr kumimoji="1" lang="ja-JP" altLang="en-US"/>
          </a:p>
        </p:txBody>
      </p:sp>
    </p:spTree>
    <p:extLst>
      <p:ext uri="{BB962C8B-B14F-4D97-AF65-F5344CB8AC3E}">
        <p14:creationId xmlns:p14="http://schemas.microsoft.com/office/powerpoint/2010/main" val="1496713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B9183944-E3A0-4E36-A1E8-C421FAB71E29}" type="datetimeFigureOut">
              <a:rPr kumimoji="1" lang="ja-JP" altLang="en-US" smtClean="0"/>
              <a:t>2022/5/4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907D0C5-6F65-494F-A3B9-9A5C7B797465}" type="slidenum">
              <a:rPr kumimoji="1" lang="ja-JP" altLang="en-US" smtClean="0"/>
              <a:t>‹#›</a:t>
            </a:fld>
            <a:endParaRPr kumimoji="1" lang="ja-JP" altLang="en-US"/>
          </a:p>
        </p:txBody>
      </p:sp>
    </p:spTree>
    <p:extLst>
      <p:ext uri="{BB962C8B-B14F-4D97-AF65-F5344CB8AC3E}">
        <p14:creationId xmlns:p14="http://schemas.microsoft.com/office/powerpoint/2010/main" val="15254358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B9183944-E3A0-4E36-A1E8-C421FAB71E29}" type="datetimeFigureOut">
              <a:rPr kumimoji="1" lang="ja-JP" altLang="en-US" smtClean="0"/>
              <a:t>2022/5/4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907D0C5-6F65-494F-A3B9-9A5C7B797465}" type="slidenum">
              <a:rPr kumimoji="1" lang="ja-JP" altLang="en-US" smtClean="0"/>
              <a:t>‹#›</a:t>
            </a:fld>
            <a:endParaRPr kumimoji="1" lang="ja-JP" altLang="en-US"/>
          </a:p>
        </p:txBody>
      </p:sp>
    </p:spTree>
    <p:extLst>
      <p:ext uri="{BB962C8B-B14F-4D97-AF65-F5344CB8AC3E}">
        <p14:creationId xmlns:p14="http://schemas.microsoft.com/office/powerpoint/2010/main" val="34540999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183944-E3A0-4E36-A1E8-C421FAB71E29}" type="datetimeFigureOut">
              <a:rPr kumimoji="1" lang="ja-JP" altLang="en-US" smtClean="0"/>
              <a:t>2022/5/4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907D0C5-6F65-494F-A3B9-9A5C7B797465}" type="slidenum">
              <a:rPr kumimoji="1" lang="ja-JP" altLang="en-US" smtClean="0"/>
              <a:t>‹#›</a:t>
            </a:fld>
            <a:endParaRPr kumimoji="1" lang="ja-JP" altLang="en-US"/>
          </a:p>
        </p:txBody>
      </p:sp>
    </p:spTree>
    <p:extLst>
      <p:ext uri="{BB962C8B-B14F-4D97-AF65-F5344CB8AC3E}">
        <p14:creationId xmlns:p14="http://schemas.microsoft.com/office/powerpoint/2010/main" val="9481563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B9183944-E3A0-4E36-A1E8-C421FAB71E29}" type="datetimeFigureOut">
              <a:rPr kumimoji="1" lang="ja-JP" altLang="en-US" smtClean="0"/>
              <a:t>2022/5/4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907D0C5-6F65-494F-A3B9-9A5C7B797465}" type="slidenum">
              <a:rPr kumimoji="1" lang="ja-JP" altLang="en-US" smtClean="0"/>
              <a:t>‹#›</a:t>
            </a:fld>
            <a:endParaRPr kumimoji="1" lang="ja-JP" altLang="en-US"/>
          </a:p>
        </p:txBody>
      </p:sp>
    </p:spTree>
    <p:extLst>
      <p:ext uri="{BB962C8B-B14F-4D97-AF65-F5344CB8AC3E}">
        <p14:creationId xmlns:p14="http://schemas.microsoft.com/office/powerpoint/2010/main" val="13107584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B9183944-E3A0-4E36-A1E8-C421FAB71E29}" type="datetimeFigureOut">
              <a:rPr kumimoji="1" lang="ja-JP" altLang="en-US" smtClean="0"/>
              <a:t>2022/5/4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907D0C5-6F65-494F-A3B9-9A5C7B797465}" type="slidenum">
              <a:rPr kumimoji="1" lang="ja-JP" altLang="en-US" smtClean="0"/>
              <a:t>‹#›</a:t>
            </a:fld>
            <a:endParaRPr kumimoji="1" lang="ja-JP" altLang="en-US"/>
          </a:p>
        </p:txBody>
      </p:sp>
    </p:spTree>
    <p:extLst>
      <p:ext uri="{BB962C8B-B14F-4D97-AF65-F5344CB8AC3E}">
        <p14:creationId xmlns:p14="http://schemas.microsoft.com/office/powerpoint/2010/main" val="9146296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B9183944-E3A0-4E36-A1E8-C421FAB71E29}" type="datetimeFigureOut">
              <a:rPr kumimoji="1" lang="ja-JP" altLang="en-US" smtClean="0"/>
              <a:t>2022/5/4</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9907D0C5-6F65-494F-A3B9-9A5C7B797465}" type="slidenum">
              <a:rPr kumimoji="1" lang="ja-JP" altLang="en-US" smtClean="0"/>
              <a:t>‹#›</a:t>
            </a:fld>
            <a:endParaRPr kumimoji="1" lang="ja-JP" altLang="en-US"/>
          </a:p>
        </p:txBody>
      </p:sp>
    </p:spTree>
    <p:extLst>
      <p:ext uri="{BB962C8B-B14F-4D97-AF65-F5344CB8AC3E}">
        <p14:creationId xmlns:p14="http://schemas.microsoft.com/office/powerpoint/2010/main" val="212212767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角丸四角形 45"/>
          <p:cNvSpPr/>
          <p:nvPr/>
        </p:nvSpPr>
        <p:spPr>
          <a:xfrm>
            <a:off x="120451" y="2809216"/>
            <a:ext cx="6697512" cy="3986311"/>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楕円 44"/>
          <p:cNvSpPr/>
          <p:nvPr/>
        </p:nvSpPr>
        <p:spPr>
          <a:xfrm>
            <a:off x="0" y="403054"/>
            <a:ext cx="6817963" cy="2406162"/>
          </a:xfrm>
          <a:prstGeom prst="ellipse">
            <a:avLst/>
          </a:prstGeom>
          <a:gradFill flip="none" rotWithShape="1">
            <a:gsLst>
              <a:gs pos="0">
                <a:srgbClr val="FFC000">
                  <a:tint val="66000"/>
                  <a:satMod val="160000"/>
                </a:srgbClr>
              </a:gs>
              <a:gs pos="50000">
                <a:srgbClr val="FFC000">
                  <a:tint val="44500"/>
                  <a:satMod val="160000"/>
                </a:srgbClr>
              </a:gs>
              <a:gs pos="100000">
                <a:srgbClr val="FFC000">
                  <a:tint val="23500"/>
                  <a:satMod val="160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1" name="図 10"/>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891171" y="8750679"/>
            <a:ext cx="2966829" cy="1044694"/>
          </a:xfrm>
          <a:prstGeom prst="rect">
            <a:avLst/>
          </a:prstGeom>
        </p:spPr>
      </p:pic>
      <p:sp>
        <p:nvSpPr>
          <p:cNvPr id="15" name="テキスト ボックス 14"/>
          <p:cNvSpPr txBox="1"/>
          <p:nvPr/>
        </p:nvSpPr>
        <p:spPr>
          <a:xfrm>
            <a:off x="691453" y="264248"/>
            <a:ext cx="6655908" cy="400110"/>
          </a:xfrm>
          <a:prstGeom prst="rect">
            <a:avLst/>
          </a:prstGeom>
          <a:noFill/>
        </p:spPr>
        <p:txBody>
          <a:bodyPr wrap="square" rtlCol="0">
            <a:spAutoFit/>
          </a:bodyPr>
          <a:lstStyle/>
          <a:p>
            <a:r>
              <a:rPr kumimoji="1" lang="ja-JP" altLang="en-US" sz="2000" b="1" dirty="0" smtClean="0">
                <a:ln w="10160">
                  <a:solidFill>
                    <a:schemeClr val="accent5"/>
                  </a:solidFill>
                  <a:prstDash val="solid"/>
                </a:ln>
                <a:solidFill>
                  <a:schemeClr val="accent1">
                    <a:lumMod val="75000"/>
                  </a:schemeClr>
                </a:solidFill>
                <a:effectLst>
                  <a:outerShdw blurRad="38100" dist="22860" dir="5400000" algn="tl" rotWithShape="0">
                    <a:srgbClr val="000000">
                      <a:alpha val="30000"/>
                    </a:srgbClr>
                  </a:outerShdw>
                </a:effectLst>
                <a:latin typeface="UD デジタル 教科書体 NK-B" panose="02020700000000000000" pitchFamily="18" charset="-128"/>
                <a:ea typeface="UD デジタル 教科書体 NK-B" panose="02020700000000000000" pitchFamily="18" charset="-128"/>
              </a:rPr>
              <a:t>～本年度４月から成年年齢が１８歳になりました。～</a:t>
            </a:r>
            <a:endParaRPr kumimoji="1" lang="ja-JP" altLang="en-US" sz="2000" b="1" dirty="0">
              <a:ln w="10160">
                <a:solidFill>
                  <a:schemeClr val="accent5"/>
                </a:solidFill>
                <a:prstDash val="solid"/>
              </a:ln>
              <a:solidFill>
                <a:schemeClr val="accent1">
                  <a:lumMod val="75000"/>
                </a:schemeClr>
              </a:solidFill>
              <a:effectLst>
                <a:outerShdw blurRad="38100" dist="22860" dir="5400000" algn="tl" rotWithShape="0">
                  <a:srgbClr val="000000">
                    <a:alpha val="30000"/>
                  </a:srgbClr>
                </a:outerShdw>
              </a:effectLst>
              <a:latin typeface="UD デジタル 教科書体 NK-B" panose="02020700000000000000" pitchFamily="18" charset="-128"/>
              <a:ea typeface="UD デジタル 教科書体 NK-B" panose="02020700000000000000" pitchFamily="18" charset="-128"/>
            </a:endParaRPr>
          </a:p>
        </p:txBody>
      </p:sp>
      <p:sp>
        <p:nvSpPr>
          <p:cNvPr id="6" name="正方形/長方形 5"/>
          <p:cNvSpPr/>
          <p:nvPr/>
        </p:nvSpPr>
        <p:spPr>
          <a:xfrm>
            <a:off x="89752" y="6715646"/>
            <a:ext cx="6342562" cy="2677656"/>
          </a:xfrm>
          <a:prstGeom prst="rect">
            <a:avLst/>
          </a:prstGeom>
          <a:noFill/>
        </p:spPr>
        <p:txBody>
          <a:bodyPr wrap="square" lIns="91440" tIns="45720" rIns="91440" bIns="45720">
            <a:spAutoFit/>
          </a:bodyPr>
          <a:lstStyle/>
          <a:p>
            <a:r>
              <a:rPr lang="en-US" altLang="ja-JP" sz="2000" b="1" dirty="0" smtClean="0">
                <a:ln w="0"/>
                <a:solidFill>
                  <a:schemeClr val="tx1">
                    <a:lumMod val="95000"/>
                    <a:lumOff val="5000"/>
                  </a:schemeClr>
                </a:solidFill>
                <a:effectLst>
                  <a:outerShdw blurRad="38100" dist="19050" dir="2700000" algn="tl" rotWithShape="0">
                    <a:schemeClr val="dk1">
                      <a:alpha val="40000"/>
                    </a:schemeClr>
                  </a:outerShdw>
                </a:effectLst>
                <a:latin typeface="BIZ UDP明朝 Medium" panose="02020500000000000000" pitchFamily="18" charset="-128"/>
                <a:ea typeface="BIZ UDP明朝 Medium" panose="02020500000000000000" pitchFamily="18" charset="-128"/>
              </a:rPr>
              <a:t>【</a:t>
            </a:r>
            <a:r>
              <a:rPr lang="ja-JP" altLang="en-US" sz="2000" b="1" dirty="0" smtClean="0">
                <a:ln w="0"/>
                <a:solidFill>
                  <a:schemeClr val="tx1">
                    <a:lumMod val="95000"/>
                    <a:lumOff val="5000"/>
                  </a:schemeClr>
                </a:solidFill>
                <a:effectLst>
                  <a:outerShdw blurRad="38100" dist="19050" dir="2700000" algn="tl" rotWithShape="0">
                    <a:schemeClr val="dk1">
                      <a:alpha val="40000"/>
                    </a:schemeClr>
                  </a:outerShdw>
                </a:effectLst>
                <a:latin typeface="BIZ UDP明朝 Medium" panose="02020500000000000000" pitchFamily="18" charset="-128"/>
                <a:ea typeface="BIZ UDP明朝 Medium" panose="02020500000000000000" pitchFamily="18" charset="-128"/>
              </a:rPr>
              <a:t>日時</a:t>
            </a:r>
            <a:r>
              <a:rPr lang="en-US" altLang="ja-JP" sz="2000" b="1" dirty="0" smtClean="0">
                <a:ln w="0"/>
                <a:solidFill>
                  <a:schemeClr val="tx1">
                    <a:lumMod val="95000"/>
                    <a:lumOff val="5000"/>
                  </a:schemeClr>
                </a:solidFill>
                <a:effectLst>
                  <a:outerShdw blurRad="38100" dist="19050" dir="2700000" algn="tl" rotWithShape="0">
                    <a:schemeClr val="dk1">
                      <a:alpha val="40000"/>
                    </a:schemeClr>
                  </a:outerShdw>
                </a:effectLst>
                <a:latin typeface="BIZ UDP明朝 Medium" panose="02020500000000000000" pitchFamily="18" charset="-128"/>
                <a:ea typeface="BIZ UDP明朝 Medium" panose="02020500000000000000" pitchFamily="18" charset="-128"/>
              </a:rPr>
              <a:t>】</a:t>
            </a:r>
            <a:r>
              <a:rPr lang="ja-JP" altLang="en-US" sz="2000" b="1" dirty="0" smtClean="0">
                <a:ln w="0"/>
                <a:solidFill>
                  <a:schemeClr val="tx1">
                    <a:lumMod val="95000"/>
                    <a:lumOff val="5000"/>
                  </a:schemeClr>
                </a:solidFill>
                <a:effectLst>
                  <a:outerShdw blurRad="38100" dist="19050" dir="2700000" algn="tl" rotWithShape="0">
                    <a:schemeClr val="dk1">
                      <a:alpha val="40000"/>
                    </a:schemeClr>
                  </a:outerShdw>
                </a:effectLst>
                <a:latin typeface="BIZ UDP明朝 Medium" panose="02020500000000000000" pitchFamily="18" charset="-128"/>
                <a:ea typeface="BIZ UDP明朝 Medium" panose="02020500000000000000" pitchFamily="18" charset="-128"/>
              </a:rPr>
              <a:t>     </a:t>
            </a:r>
            <a:r>
              <a:rPr lang="en-US" altLang="ja-JP" sz="2000" b="1" dirty="0" smtClean="0">
                <a:ln w="0"/>
                <a:solidFill>
                  <a:schemeClr val="tx1">
                    <a:lumMod val="95000"/>
                    <a:lumOff val="5000"/>
                  </a:schemeClr>
                </a:solidFill>
                <a:effectLst>
                  <a:outerShdw blurRad="38100" dist="19050" dir="2700000" algn="tl" rotWithShape="0">
                    <a:schemeClr val="dk1">
                      <a:alpha val="40000"/>
                    </a:schemeClr>
                  </a:outerShdw>
                </a:effectLst>
                <a:latin typeface="BIZ UDP明朝 Medium" panose="02020500000000000000" pitchFamily="18" charset="-128"/>
                <a:ea typeface="BIZ UDP明朝 Medium" panose="02020500000000000000" pitchFamily="18" charset="-128"/>
              </a:rPr>
              <a:t>8</a:t>
            </a:r>
            <a:r>
              <a:rPr lang="ja-JP" altLang="en-US" sz="2000" b="1" dirty="0" smtClean="0">
                <a:ln w="0"/>
                <a:solidFill>
                  <a:schemeClr val="tx1">
                    <a:lumMod val="95000"/>
                    <a:lumOff val="5000"/>
                  </a:schemeClr>
                </a:solidFill>
                <a:effectLst>
                  <a:outerShdw blurRad="38100" dist="19050" dir="2700000" algn="tl" rotWithShape="0">
                    <a:schemeClr val="dk1">
                      <a:alpha val="40000"/>
                    </a:schemeClr>
                  </a:outerShdw>
                </a:effectLst>
                <a:latin typeface="BIZ UDP明朝 Medium" panose="02020500000000000000" pitchFamily="18" charset="-128"/>
                <a:ea typeface="BIZ UDP明朝 Medium" panose="02020500000000000000" pitchFamily="18" charset="-128"/>
              </a:rPr>
              <a:t>月</a:t>
            </a:r>
            <a:r>
              <a:rPr lang="en-US" altLang="ja-JP" sz="2000" b="1" dirty="0" smtClean="0">
                <a:ln w="0"/>
                <a:solidFill>
                  <a:schemeClr val="tx1">
                    <a:lumMod val="95000"/>
                    <a:lumOff val="5000"/>
                  </a:schemeClr>
                </a:solidFill>
                <a:effectLst>
                  <a:outerShdw blurRad="38100" dist="19050" dir="2700000" algn="tl" rotWithShape="0">
                    <a:schemeClr val="dk1">
                      <a:alpha val="40000"/>
                    </a:schemeClr>
                  </a:outerShdw>
                </a:effectLst>
                <a:latin typeface="BIZ UDP明朝 Medium" panose="02020500000000000000" pitchFamily="18" charset="-128"/>
                <a:ea typeface="BIZ UDP明朝 Medium" panose="02020500000000000000" pitchFamily="18" charset="-128"/>
              </a:rPr>
              <a:t>2</a:t>
            </a:r>
            <a:r>
              <a:rPr lang="en-US" altLang="ja-JP" sz="2000" b="1" dirty="0">
                <a:ln w="0"/>
                <a:solidFill>
                  <a:schemeClr val="tx1">
                    <a:lumMod val="95000"/>
                    <a:lumOff val="5000"/>
                  </a:schemeClr>
                </a:solidFill>
                <a:effectLst>
                  <a:outerShdw blurRad="38100" dist="19050" dir="2700000" algn="tl" rotWithShape="0">
                    <a:schemeClr val="dk1">
                      <a:alpha val="40000"/>
                    </a:schemeClr>
                  </a:outerShdw>
                </a:effectLst>
                <a:latin typeface="BIZ UDP明朝 Medium" panose="02020500000000000000" pitchFamily="18" charset="-128"/>
                <a:ea typeface="BIZ UDP明朝 Medium" panose="02020500000000000000" pitchFamily="18" charset="-128"/>
              </a:rPr>
              <a:t>0</a:t>
            </a:r>
            <a:r>
              <a:rPr lang="ja-JP" altLang="en-US" sz="2000" b="1" dirty="0" smtClean="0">
                <a:ln w="0"/>
                <a:solidFill>
                  <a:schemeClr val="tx1">
                    <a:lumMod val="95000"/>
                    <a:lumOff val="5000"/>
                  </a:schemeClr>
                </a:solidFill>
                <a:effectLst>
                  <a:outerShdw blurRad="38100" dist="19050" dir="2700000" algn="tl" rotWithShape="0">
                    <a:schemeClr val="dk1">
                      <a:alpha val="40000"/>
                    </a:schemeClr>
                  </a:outerShdw>
                </a:effectLst>
                <a:latin typeface="BIZ UDP明朝 Medium" panose="02020500000000000000" pitchFamily="18" charset="-128"/>
                <a:ea typeface="BIZ UDP明朝 Medium" panose="02020500000000000000" pitchFamily="18" charset="-128"/>
              </a:rPr>
              <a:t>日（土）午前</a:t>
            </a:r>
            <a:r>
              <a:rPr lang="en-US" altLang="ja-JP" sz="2000" b="1" dirty="0" smtClean="0">
                <a:ln w="0"/>
                <a:solidFill>
                  <a:schemeClr val="tx1">
                    <a:lumMod val="95000"/>
                    <a:lumOff val="5000"/>
                  </a:schemeClr>
                </a:solidFill>
                <a:effectLst>
                  <a:outerShdw blurRad="38100" dist="19050" dir="2700000" algn="tl" rotWithShape="0">
                    <a:schemeClr val="dk1">
                      <a:alpha val="40000"/>
                    </a:schemeClr>
                  </a:outerShdw>
                </a:effectLst>
                <a:latin typeface="BIZ UDP明朝 Medium" panose="02020500000000000000" pitchFamily="18" charset="-128"/>
                <a:ea typeface="BIZ UDP明朝 Medium" panose="02020500000000000000" pitchFamily="18" charset="-128"/>
              </a:rPr>
              <a:t>10</a:t>
            </a:r>
            <a:r>
              <a:rPr lang="ja-JP" altLang="en-US" sz="2000" b="1" dirty="0" smtClean="0">
                <a:ln w="0"/>
                <a:solidFill>
                  <a:schemeClr val="tx1">
                    <a:lumMod val="95000"/>
                    <a:lumOff val="5000"/>
                  </a:schemeClr>
                </a:solidFill>
                <a:effectLst>
                  <a:outerShdw blurRad="38100" dist="19050" dir="2700000" algn="tl" rotWithShape="0">
                    <a:schemeClr val="dk1">
                      <a:alpha val="40000"/>
                    </a:schemeClr>
                  </a:outerShdw>
                </a:effectLst>
                <a:latin typeface="BIZ UDP明朝 Medium" panose="02020500000000000000" pitchFamily="18" charset="-128"/>
                <a:ea typeface="BIZ UDP明朝 Medium" panose="02020500000000000000" pitchFamily="18" charset="-128"/>
              </a:rPr>
              <a:t>時～</a:t>
            </a:r>
            <a:r>
              <a:rPr lang="en-US" altLang="ja-JP" sz="2000" b="1" dirty="0" smtClean="0">
                <a:ln w="0"/>
                <a:solidFill>
                  <a:schemeClr val="tx1">
                    <a:lumMod val="95000"/>
                    <a:lumOff val="5000"/>
                  </a:schemeClr>
                </a:solidFill>
                <a:effectLst>
                  <a:outerShdw blurRad="38100" dist="19050" dir="2700000" algn="tl" rotWithShape="0">
                    <a:schemeClr val="dk1">
                      <a:alpha val="40000"/>
                    </a:schemeClr>
                  </a:outerShdw>
                </a:effectLst>
                <a:latin typeface="BIZ UDP明朝 Medium" panose="02020500000000000000" pitchFamily="18" charset="-128"/>
                <a:ea typeface="BIZ UDP明朝 Medium" panose="02020500000000000000" pitchFamily="18" charset="-128"/>
              </a:rPr>
              <a:t>11</a:t>
            </a:r>
            <a:r>
              <a:rPr lang="ja-JP" altLang="en-US" sz="2000" b="1" dirty="0" smtClean="0">
                <a:ln w="0"/>
                <a:solidFill>
                  <a:schemeClr val="tx1">
                    <a:lumMod val="95000"/>
                    <a:lumOff val="5000"/>
                  </a:schemeClr>
                </a:solidFill>
                <a:effectLst>
                  <a:outerShdw blurRad="38100" dist="19050" dir="2700000" algn="tl" rotWithShape="0">
                    <a:schemeClr val="dk1">
                      <a:alpha val="40000"/>
                    </a:schemeClr>
                  </a:outerShdw>
                </a:effectLst>
                <a:latin typeface="BIZ UDP明朝 Medium" panose="02020500000000000000" pitchFamily="18" charset="-128"/>
                <a:ea typeface="BIZ UDP明朝 Medium" panose="02020500000000000000" pitchFamily="18" charset="-128"/>
              </a:rPr>
              <a:t>時</a:t>
            </a:r>
            <a:r>
              <a:rPr lang="en-US" altLang="ja-JP" sz="2000" b="1" dirty="0" smtClean="0">
                <a:ln w="0"/>
                <a:solidFill>
                  <a:schemeClr val="tx1">
                    <a:lumMod val="95000"/>
                    <a:lumOff val="5000"/>
                  </a:schemeClr>
                </a:solidFill>
                <a:effectLst>
                  <a:outerShdw blurRad="38100" dist="19050" dir="2700000" algn="tl" rotWithShape="0">
                    <a:schemeClr val="dk1">
                      <a:alpha val="40000"/>
                    </a:schemeClr>
                  </a:outerShdw>
                </a:effectLst>
                <a:latin typeface="BIZ UDP明朝 Medium" panose="02020500000000000000" pitchFamily="18" charset="-128"/>
                <a:ea typeface="BIZ UDP明朝 Medium" panose="02020500000000000000" pitchFamily="18" charset="-128"/>
              </a:rPr>
              <a:t>30</a:t>
            </a:r>
            <a:r>
              <a:rPr lang="ja-JP" altLang="en-US" sz="2000" b="1" dirty="0" smtClean="0">
                <a:ln w="0"/>
                <a:solidFill>
                  <a:schemeClr val="tx1">
                    <a:lumMod val="95000"/>
                    <a:lumOff val="5000"/>
                  </a:schemeClr>
                </a:solidFill>
                <a:effectLst>
                  <a:outerShdw blurRad="38100" dist="19050" dir="2700000" algn="tl" rotWithShape="0">
                    <a:schemeClr val="dk1">
                      <a:alpha val="40000"/>
                    </a:schemeClr>
                  </a:outerShdw>
                </a:effectLst>
                <a:latin typeface="BIZ UDP明朝 Medium" panose="02020500000000000000" pitchFamily="18" charset="-128"/>
                <a:ea typeface="BIZ UDP明朝 Medium" panose="02020500000000000000" pitchFamily="18" charset="-128"/>
              </a:rPr>
              <a:t>分</a:t>
            </a:r>
            <a:endParaRPr lang="en-US" altLang="ja-JP" sz="2000" b="1" dirty="0">
              <a:ln w="0"/>
              <a:solidFill>
                <a:schemeClr val="tx1">
                  <a:lumMod val="95000"/>
                  <a:lumOff val="5000"/>
                </a:schemeClr>
              </a:solidFill>
              <a:effectLst>
                <a:outerShdw blurRad="38100" dist="19050" dir="2700000" algn="tl" rotWithShape="0">
                  <a:schemeClr val="dk1">
                    <a:alpha val="40000"/>
                  </a:schemeClr>
                </a:outerShdw>
              </a:effectLst>
              <a:latin typeface="BIZ UDP明朝 Medium" panose="02020500000000000000" pitchFamily="18" charset="-128"/>
              <a:ea typeface="BIZ UDP明朝 Medium" panose="02020500000000000000" pitchFamily="18" charset="-128"/>
            </a:endParaRPr>
          </a:p>
          <a:p>
            <a:r>
              <a:rPr lang="en-US" altLang="ja-JP" sz="2000" b="1" dirty="0" smtClean="0">
                <a:ln w="0"/>
                <a:solidFill>
                  <a:schemeClr val="tx1">
                    <a:lumMod val="95000"/>
                    <a:lumOff val="5000"/>
                  </a:schemeClr>
                </a:solidFill>
                <a:effectLst>
                  <a:outerShdw blurRad="38100" dist="19050" dir="2700000" algn="tl" rotWithShape="0">
                    <a:schemeClr val="dk1">
                      <a:alpha val="40000"/>
                    </a:schemeClr>
                  </a:outerShdw>
                </a:effectLst>
                <a:latin typeface="BIZ UDP明朝 Medium" panose="02020500000000000000" pitchFamily="18" charset="-128"/>
                <a:ea typeface="BIZ UDP明朝 Medium" panose="02020500000000000000" pitchFamily="18" charset="-128"/>
              </a:rPr>
              <a:t>【</a:t>
            </a:r>
            <a:r>
              <a:rPr lang="ja-JP" altLang="en-US" sz="2000" b="1" dirty="0" smtClean="0">
                <a:ln w="0"/>
                <a:solidFill>
                  <a:schemeClr val="tx1">
                    <a:lumMod val="95000"/>
                    <a:lumOff val="5000"/>
                  </a:schemeClr>
                </a:solidFill>
                <a:effectLst>
                  <a:outerShdw blurRad="38100" dist="19050" dir="2700000" algn="tl" rotWithShape="0">
                    <a:schemeClr val="dk1">
                      <a:alpha val="40000"/>
                    </a:schemeClr>
                  </a:outerShdw>
                </a:effectLst>
                <a:latin typeface="BIZ UDP明朝 Medium" panose="02020500000000000000" pitchFamily="18" charset="-128"/>
                <a:ea typeface="BIZ UDP明朝 Medium" panose="02020500000000000000" pitchFamily="18" charset="-128"/>
              </a:rPr>
              <a:t>場所</a:t>
            </a:r>
            <a:r>
              <a:rPr lang="en-US" altLang="ja-JP" sz="2000" b="1" dirty="0" smtClean="0">
                <a:ln w="0"/>
                <a:solidFill>
                  <a:schemeClr val="tx1">
                    <a:lumMod val="95000"/>
                    <a:lumOff val="5000"/>
                  </a:schemeClr>
                </a:solidFill>
                <a:effectLst>
                  <a:outerShdw blurRad="38100" dist="19050" dir="2700000" algn="tl" rotWithShape="0">
                    <a:schemeClr val="dk1">
                      <a:alpha val="40000"/>
                    </a:schemeClr>
                  </a:outerShdw>
                </a:effectLst>
                <a:latin typeface="BIZ UDP明朝 Medium" panose="02020500000000000000" pitchFamily="18" charset="-128"/>
                <a:ea typeface="BIZ UDP明朝 Medium" panose="02020500000000000000" pitchFamily="18" charset="-128"/>
              </a:rPr>
              <a:t>】</a:t>
            </a:r>
            <a:r>
              <a:rPr lang="ja-JP" altLang="en-US" sz="2000" b="1" dirty="0" smtClean="0">
                <a:ln w="0"/>
                <a:solidFill>
                  <a:schemeClr val="tx1">
                    <a:lumMod val="95000"/>
                    <a:lumOff val="5000"/>
                  </a:schemeClr>
                </a:solidFill>
                <a:effectLst>
                  <a:outerShdw blurRad="38100" dist="19050" dir="2700000" algn="tl" rotWithShape="0">
                    <a:schemeClr val="dk1">
                      <a:alpha val="40000"/>
                    </a:schemeClr>
                  </a:outerShdw>
                </a:effectLst>
                <a:latin typeface="BIZ UDP明朝 Medium" panose="02020500000000000000" pitchFamily="18" charset="-128"/>
                <a:ea typeface="BIZ UDP明朝 Medium" panose="02020500000000000000" pitchFamily="18" charset="-128"/>
              </a:rPr>
              <a:t>     辻堂青少年会館　２</a:t>
            </a:r>
            <a:r>
              <a:rPr lang="en-US" altLang="ja-JP" sz="2000" b="1" dirty="0" smtClean="0">
                <a:ln w="0"/>
                <a:solidFill>
                  <a:schemeClr val="tx1">
                    <a:lumMod val="95000"/>
                    <a:lumOff val="5000"/>
                  </a:schemeClr>
                </a:solidFill>
                <a:effectLst>
                  <a:outerShdw blurRad="38100" dist="19050" dir="2700000" algn="tl" rotWithShape="0">
                    <a:schemeClr val="dk1">
                      <a:alpha val="40000"/>
                    </a:schemeClr>
                  </a:outerShdw>
                </a:effectLst>
                <a:latin typeface="BIZ UDP明朝 Medium" panose="02020500000000000000" pitchFamily="18" charset="-128"/>
                <a:ea typeface="BIZ UDP明朝 Medium" panose="02020500000000000000" pitchFamily="18" charset="-128"/>
              </a:rPr>
              <a:t>F</a:t>
            </a:r>
            <a:r>
              <a:rPr lang="ja-JP" altLang="en-US" sz="2000" b="1" dirty="0" smtClean="0">
                <a:ln w="0"/>
                <a:solidFill>
                  <a:schemeClr val="tx1">
                    <a:lumMod val="95000"/>
                    <a:lumOff val="5000"/>
                  </a:schemeClr>
                </a:solidFill>
                <a:effectLst>
                  <a:outerShdw blurRad="38100" dist="19050" dir="2700000" algn="tl" rotWithShape="0">
                    <a:schemeClr val="dk1">
                      <a:alpha val="40000"/>
                    </a:schemeClr>
                  </a:outerShdw>
                </a:effectLst>
                <a:latin typeface="BIZ UDP明朝 Medium" panose="02020500000000000000" pitchFamily="18" charset="-128"/>
                <a:ea typeface="BIZ UDP明朝 Medium" panose="02020500000000000000" pitchFamily="18" charset="-128"/>
              </a:rPr>
              <a:t>談話室</a:t>
            </a:r>
            <a:endParaRPr lang="en-US" altLang="ja-JP" sz="2000" b="1" dirty="0">
              <a:ln w="0"/>
              <a:solidFill>
                <a:schemeClr val="tx1">
                  <a:lumMod val="95000"/>
                  <a:lumOff val="5000"/>
                </a:schemeClr>
              </a:solidFill>
              <a:effectLst>
                <a:outerShdw blurRad="38100" dist="19050" dir="2700000" algn="tl" rotWithShape="0">
                  <a:schemeClr val="dk1">
                    <a:alpha val="40000"/>
                  </a:schemeClr>
                </a:outerShdw>
              </a:effectLst>
              <a:latin typeface="BIZ UDP明朝 Medium" panose="02020500000000000000" pitchFamily="18" charset="-128"/>
              <a:ea typeface="BIZ UDP明朝 Medium" panose="02020500000000000000" pitchFamily="18" charset="-128"/>
            </a:endParaRPr>
          </a:p>
          <a:p>
            <a:r>
              <a:rPr lang="en-US" altLang="ja-JP" sz="2000" b="1" dirty="0" smtClean="0">
                <a:ln w="0"/>
                <a:solidFill>
                  <a:schemeClr val="tx1">
                    <a:lumMod val="95000"/>
                    <a:lumOff val="5000"/>
                  </a:schemeClr>
                </a:solidFill>
                <a:effectLst>
                  <a:outerShdw blurRad="38100" dist="19050" dir="2700000" algn="tl" rotWithShape="0">
                    <a:schemeClr val="dk1">
                      <a:alpha val="40000"/>
                    </a:schemeClr>
                  </a:outerShdw>
                </a:effectLst>
                <a:latin typeface="BIZ UDP明朝 Medium" panose="02020500000000000000" pitchFamily="18" charset="-128"/>
                <a:ea typeface="BIZ UDP明朝 Medium" panose="02020500000000000000" pitchFamily="18" charset="-128"/>
              </a:rPr>
              <a:t>【</a:t>
            </a:r>
            <a:r>
              <a:rPr lang="ja-JP" altLang="en-US" sz="2000" b="1" dirty="0" smtClean="0">
                <a:ln w="0"/>
                <a:solidFill>
                  <a:schemeClr val="tx1">
                    <a:lumMod val="95000"/>
                    <a:lumOff val="5000"/>
                  </a:schemeClr>
                </a:solidFill>
                <a:effectLst>
                  <a:outerShdw blurRad="38100" dist="19050" dir="2700000" algn="tl" rotWithShape="0">
                    <a:schemeClr val="dk1">
                      <a:alpha val="40000"/>
                    </a:schemeClr>
                  </a:outerShdw>
                </a:effectLst>
                <a:latin typeface="BIZ UDP明朝 Medium" panose="02020500000000000000" pitchFamily="18" charset="-128"/>
                <a:ea typeface="BIZ UDP明朝 Medium" panose="02020500000000000000" pitchFamily="18" charset="-128"/>
              </a:rPr>
              <a:t>対象</a:t>
            </a:r>
            <a:r>
              <a:rPr lang="en-US" altLang="ja-JP" sz="2000" b="1" dirty="0" smtClean="0">
                <a:ln w="0"/>
                <a:solidFill>
                  <a:schemeClr val="tx1">
                    <a:lumMod val="95000"/>
                    <a:lumOff val="5000"/>
                  </a:schemeClr>
                </a:solidFill>
                <a:effectLst>
                  <a:outerShdw blurRad="38100" dist="19050" dir="2700000" algn="tl" rotWithShape="0">
                    <a:schemeClr val="dk1">
                      <a:alpha val="40000"/>
                    </a:schemeClr>
                  </a:outerShdw>
                </a:effectLst>
                <a:latin typeface="BIZ UDP明朝 Medium" panose="02020500000000000000" pitchFamily="18" charset="-128"/>
                <a:ea typeface="BIZ UDP明朝 Medium" panose="02020500000000000000" pitchFamily="18" charset="-128"/>
              </a:rPr>
              <a:t>】</a:t>
            </a:r>
            <a:r>
              <a:rPr lang="ja-JP" altLang="en-US" sz="2000" b="1" dirty="0" smtClean="0">
                <a:ln w="0"/>
                <a:solidFill>
                  <a:schemeClr val="tx1">
                    <a:lumMod val="95000"/>
                    <a:lumOff val="5000"/>
                  </a:schemeClr>
                </a:solidFill>
                <a:effectLst>
                  <a:outerShdw blurRad="38100" dist="19050" dir="2700000" algn="tl" rotWithShape="0">
                    <a:schemeClr val="dk1">
                      <a:alpha val="40000"/>
                    </a:schemeClr>
                  </a:outerShdw>
                </a:effectLst>
                <a:latin typeface="BIZ UDP明朝 Medium" panose="02020500000000000000" pitchFamily="18" charset="-128"/>
                <a:ea typeface="BIZ UDP明朝 Medium" panose="02020500000000000000" pitchFamily="18" charset="-128"/>
              </a:rPr>
              <a:t>     高校生・大学生 １</a:t>
            </a:r>
            <a:r>
              <a:rPr lang="en-US" altLang="ja-JP" sz="2000" b="1" dirty="0" smtClean="0">
                <a:ln w="0"/>
                <a:solidFill>
                  <a:schemeClr val="tx1">
                    <a:lumMod val="95000"/>
                    <a:lumOff val="5000"/>
                  </a:schemeClr>
                </a:solidFill>
                <a:effectLst>
                  <a:outerShdw blurRad="38100" dist="19050" dir="2700000" algn="tl" rotWithShape="0">
                    <a:schemeClr val="dk1">
                      <a:alpha val="40000"/>
                    </a:schemeClr>
                  </a:outerShdw>
                </a:effectLst>
                <a:latin typeface="BIZ UDP明朝 Medium" panose="02020500000000000000" pitchFamily="18" charset="-128"/>
                <a:ea typeface="BIZ UDP明朝 Medium" panose="02020500000000000000" pitchFamily="18" charset="-128"/>
              </a:rPr>
              <a:t>2</a:t>
            </a:r>
            <a:r>
              <a:rPr lang="ja-JP" altLang="en-US" sz="2000" b="1" dirty="0" smtClean="0">
                <a:ln w="0"/>
                <a:solidFill>
                  <a:schemeClr val="tx1">
                    <a:lumMod val="95000"/>
                    <a:lumOff val="5000"/>
                  </a:schemeClr>
                </a:solidFill>
                <a:effectLst>
                  <a:outerShdw blurRad="38100" dist="19050" dir="2700000" algn="tl" rotWithShape="0">
                    <a:schemeClr val="dk1">
                      <a:alpha val="40000"/>
                    </a:schemeClr>
                  </a:outerShdw>
                </a:effectLst>
                <a:latin typeface="BIZ UDP明朝 Medium" panose="02020500000000000000" pitchFamily="18" charset="-128"/>
                <a:ea typeface="BIZ UDP明朝 Medium" panose="02020500000000000000" pitchFamily="18" charset="-128"/>
              </a:rPr>
              <a:t>人</a:t>
            </a:r>
            <a:endParaRPr lang="en-US" altLang="ja-JP" sz="2000" b="1" dirty="0" smtClean="0">
              <a:ln w="0"/>
              <a:solidFill>
                <a:schemeClr val="tx1">
                  <a:lumMod val="95000"/>
                  <a:lumOff val="5000"/>
                </a:schemeClr>
              </a:solidFill>
              <a:effectLst>
                <a:outerShdw blurRad="38100" dist="19050" dir="2700000" algn="tl" rotWithShape="0">
                  <a:schemeClr val="dk1">
                    <a:alpha val="40000"/>
                  </a:schemeClr>
                </a:outerShdw>
              </a:effectLst>
              <a:latin typeface="BIZ UDP明朝 Medium" panose="02020500000000000000" pitchFamily="18" charset="-128"/>
              <a:ea typeface="BIZ UDP明朝 Medium" panose="02020500000000000000" pitchFamily="18" charset="-128"/>
            </a:endParaRPr>
          </a:p>
          <a:p>
            <a:r>
              <a:rPr lang="en-US" altLang="ja-JP" sz="2000" b="1" cap="none" spc="0" dirty="0" smtClean="0">
                <a:ln w="0"/>
                <a:solidFill>
                  <a:schemeClr val="tx1">
                    <a:lumMod val="95000"/>
                    <a:lumOff val="5000"/>
                  </a:schemeClr>
                </a:solidFill>
                <a:effectLst>
                  <a:outerShdw blurRad="38100" dist="19050" dir="2700000" algn="tl" rotWithShape="0">
                    <a:schemeClr val="dk1">
                      <a:alpha val="40000"/>
                    </a:schemeClr>
                  </a:outerShdw>
                </a:effectLst>
                <a:latin typeface="BIZ UDP明朝 Medium" panose="02020500000000000000" pitchFamily="18" charset="-128"/>
                <a:ea typeface="BIZ UDP明朝 Medium" panose="02020500000000000000" pitchFamily="18" charset="-128"/>
              </a:rPr>
              <a:t>【</a:t>
            </a:r>
            <a:r>
              <a:rPr lang="ja-JP" altLang="en-US" sz="2000" b="1" cap="none" spc="0" dirty="0" smtClean="0">
                <a:ln w="0"/>
                <a:solidFill>
                  <a:schemeClr val="tx1">
                    <a:lumMod val="95000"/>
                    <a:lumOff val="5000"/>
                  </a:schemeClr>
                </a:solidFill>
                <a:effectLst>
                  <a:outerShdw blurRad="38100" dist="19050" dir="2700000" algn="tl" rotWithShape="0">
                    <a:schemeClr val="dk1">
                      <a:alpha val="40000"/>
                    </a:schemeClr>
                  </a:outerShdw>
                </a:effectLst>
                <a:latin typeface="BIZ UDP明朝 Medium" panose="02020500000000000000" pitchFamily="18" charset="-128"/>
                <a:ea typeface="BIZ UDP明朝 Medium" panose="02020500000000000000" pitchFamily="18" charset="-128"/>
              </a:rPr>
              <a:t>参加費</a:t>
            </a:r>
            <a:r>
              <a:rPr lang="en-US" altLang="ja-JP" sz="2000" b="1" cap="none" spc="0" dirty="0" smtClean="0">
                <a:ln w="0"/>
                <a:solidFill>
                  <a:schemeClr val="tx1">
                    <a:lumMod val="95000"/>
                    <a:lumOff val="5000"/>
                  </a:schemeClr>
                </a:solidFill>
                <a:effectLst>
                  <a:outerShdw blurRad="38100" dist="19050" dir="2700000" algn="tl" rotWithShape="0">
                    <a:schemeClr val="dk1">
                      <a:alpha val="40000"/>
                    </a:schemeClr>
                  </a:outerShdw>
                </a:effectLst>
                <a:latin typeface="BIZ UDP明朝 Medium" panose="02020500000000000000" pitchFamily="18" charset="-128"/>
                <a:ea typeface="BIZ UDP明朝 Medium" panose="02020500000000000000" pitchFamily="18" charset="-128"/>
              </a:rPr>
              <a:t>】 </a:t>
            </a:r>
            <a:r>
              <a:rPr lang="ja-JP" altLang="en-US" sz="2000" b="1" cap="none" spc="0" dirty="0" smtClean="0">
                <a:ln w="0"/>
                <a:solidFill>
                  <a:schemeClr val="tx1">
                    <a:lumMod val="95000"/>
                    <a:lumOff val="5000"/>
                  </a:schemeClr>
                </a:solidFill>
                <a:effectLst>
                  <a:outerShdw blurRad="38100" dist="19050" dir="2700000" algn="tl" rotWithShape="0">
                    <a:schemeClr val="dk1">
                      <a:alpha val="40000"/>
                    </a:schemeClr>
                  </a:outerShdw>
                </a:effectLst>
                <a:latin typeface="BIZ UDP明朝 Medium" panose="02020500000000000000" pitchFamily="18" charset="-128"/>
                <a:ea typeface="BIZ UDP明朝 Medium" panose="02020500000000000000" pitchFamily="18" charset="-128"/>
              </a:rPr>
              <a:t> 無料</a:t>
            </a:r>
            <a:endParaRPr lang="en-US" altLang="ja-JP" sz="2000" b="1" cap="none" spc="0" dirty="0" smtClean="0">
              <a:ln w="0"/>
              <a:solidFill>
                <a:schemeClr val="tx1">
                  <a:lumMod val="95000"/>
                  <a:lumOff val="5000"/>
                </a:schemeClr>
              </a:solidFill>
              <a:effectLst>
                <a:outerShdw blurRad="38100" dist="19050" dir="2700000" algn="tl" rotWithShape="0">
                  <a:schemeClr val="dk1">
                    <a:alpha val="40000"/>
                  </a:schemeClr>
                </a:outerShdw>
              </a:effectLst>
              <a:latin typeface="BIZ UDP明朝 Medium" panose="02020500000000000000" pitchFamily="18" charset="-128"/>
              <a:ea typeface="BIZ UDP明朝 Medium" panose="02020500000000000000" pitchFamily="18" charset="-128"/>
            </a:endParaRPr>
          </a:p>
          <a:p>
            <a:pPr defTabSz="630570"/>
            <a:r>
              <a:rPr lang="en-US" altLang="ja-JP" sz="2000" b="1" dirty="0" smtClean="0">
                <a:ln w="0"/>
                <a:solidFill>
                  <a:schemeClr val="tx1">
                    <a:lumMod val="95000"/>
                    <a:lumOff val="5000"/>
                  </a:schemeClr>
                </a:solidFill>
                <a:effectLst>
                  <a:outerShdw blurRad="38100" dist="19050" dir="2700000" algn="tl" rotWithShape="0">
                    <a:schemeClr val="dk1">
                      <a:alpha val="40000"/>
                    </a:schemeClr>
                  </a:outerShdw>
                </a:effectLst>
                <a:latin typeface="BIZ UDP明朝 Medium" panose="02020500000000000000" pitchFamily="18" charset="-128"/>
                <a:ea typeface="BIZ UDP明朝 Medium" panose="02020500000000000000" pitchFamily="18" charset="-128"/>
              </a:rPr>
              <a:t>【</a:t>
            </a:r>
            <a:r>
              <a:rPr lang="ja-JP" altLang="en-US" sz="2000" b="1" dirty="0" smtClean="0">
                <a:ln w="0"/>
                <a:solidFill>
                  <a:schemeClr val="tx1">
                    <a:lumMod val="95000"/>
                    <a:lumOff val="5000"/>
                  </a:schemeClr>
                </a:solidFill>
                <a:effectLst>
                  <a:outerShdw blurRad="38100" dist="19050" dir="2700000" algn="tl" rotWithShape="0">
                    <a:schemeClr val="dk1">
                      <a:alpha val="40000"/>
                    </a:schemeClr>
                  </a:outerShdw>
                </a:effectLst>
                <a:latin typeface="BIZ UDP明朝 Medium" panose="02020500000000000000" pitchFamily="18" charset="-128"/>
                <a:ea typeface="BIZ UDP明朝 Medium" panose="02020500000000000000" pitchFamily="18" charset="-128"/>
              </a:rPr>
              <a:t>申込</a:t>
            </a:r>
            <a:r>
              <a:rPr lang="en-US" altLang="ja-JP" sz="2000" b="1" dirty="0" smtClean="0">
                <a:ln w="0"/>
                <a:solidFill>
                  <a:schemeClr val="tx1">
                    <a:lumMod val="95000"/>
                    <a:lumOff val="5000"/>
                  </a:schemeClr>
                </a:solidFill>
                <a:effectLst>
                  <a:outerShdw blurRad="38100" dist="19050" dir="2700000" algn="tl" rotWithShape="0">
                    <a:schemeClr val="dk1">
                      <a:alpha val="40000"/>
                    </a:schemeClr>
                  </a:outerShdw>
                </a:effectLst>
                <a:latin typeface="BIZ UDP明朝 Medium" panose="02020500000000000000" pitchFamily="18" charset="-128"/>
                <a:ea typeface="BIZ UDP明朝 Medium" panose="02020500000000000000" pitchFamily="18" charset="-128"/>
              </a:rPr>
              <a:t>】</a:t>
            </a:r>
            <a:r>
              <a:rPr lang="ja-JP" altLang="en-US" sz="2000" b="1" dirty="0" smtClean="0">
                <a:ln w="0"/>
                <a:solidFill>
                  <a:schemeClr val="tx1">
                    <a:lumMod val="95000"/>
                    <a:lumOff val="5000"/>
                  </a:schemeClr>
                </a:solidFill>
                <a:effectLst>
                  <a:outerShdw blurRad="38100" dist="19050" dir="2700000" algn="tl" rotWithShape="0">
                    <a:schemeClr val="dk1">
                      <a:alpha val="40000"/>
                    </a:schemeClr>
                  </a:outerShdw>
                </a:effectLst>
                <a:latin typeface="BIZ UDP明朝 Medium" panose="02020500000000000000" pitchFamily="18" charset="-128"/>
                <a:ea typeface="BIZ UDP明朝 Medium" panose="02020500000000000000" pitchFamily="18" charset="-128"/>
              </a:rPr>
              <a:t>　   </a:t>
            </a:r>
            <a:r>
              <a:rPr lang="ja-JP" altLang="en-US" sz="2000" b="1" dirty="0" smtClean="0">
                <a:solidFill>
                  <a:schemeClr val="tx1">
                    <a:lumMod val="95000"/>
                    <a:lumOff val="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藤沢市</a:t>
            </a:r>
            <a:r>
              <a:rPr lang="ja-JP" altLang="en-US" sz="2000" b="1" dirty="0">
                <a:solidFill>
                  <a:schemeClr val="tx1">
                    <a:lumMod val="95000"/>
                    <a:lumOff val="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みらい創造</a:t>
            </a:r>
            <a:r>
              <a:rPr lang="ja-JP" altLang="en-US" sz="2000" b="1" dirty="0" smtClean="0">
                <a:solidFill>
                  <a:schemeClr val="tx1">
                    <a:lumMod val="95000"/>
                    <a:lumOff val="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財団 ホームページの</a:t>
            </a:r>
            <a:endParaRPr lang="en-US" altLang="ja-JP" sz="2000" b="1" dirty="0" smtClean="0">
              <a:solidFill>
                <a:schemeClr val="tx1">
                  <a:lumMod val="95000"/>
                  <a:lumOff val="5000"/>
                </a:schemeClr>
              </a:solidFill>
              <a:latin typeface="BIZ UDP明朝 Medium" panose="02020500000000000000" pitchFamily="18" charset="-128"/>
              <a:ea typeface="BIZ UDP明朝 Medium" panose="02020500000000000000" pitchFamily="18" charset="-128"/>
              <a:cs typeface="Times New Roman" panose="02020603050405020304" pitchFamily="18" charset="0"/>
            </a:endParaRPr>
          </a:p>
          <a:p>
            <a:pPr defTabSz="630570"/>
            <a:r>
              <a:rPr lang="en-US" altLang="ja-JP" sz="2000" b="1" dirty="0">
                <a:solidFill>
                  <a:schemeClr val="tx1">
                    <a:lumMod val="95000"/>
                    <a:lumOff val="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 </a:t>
            </a:r>
            <a:r>
              <a:rPr lang="en-US" altLang="ja-JP" sz="2000" b="1" dirty="0" smtClean="0">
                <a:solidFill>
                  <a:schemeClr val="tx1">
                    <a:lumMod val="95000"/>
                    <a:lumOff val="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             </a:t>
            </a:r>
            <a:r>
              <a:rPr lang="ja-JP" altLang="en-US" sz="2000" b="1" dirty="0" smtClean="0">
                <a:solidFill>
                  <a:schemeClr val="tx1">
                    <a:lumMod val="95000"/>
                    <a:lumOff val="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申込システムよ</a:t>
            </a:r>
            <a:r>
              <a:rPr lang="ja-JP" altLang="en-US" sz="2000" b="1" dirty="0">
                <a:solidFill>
                  <a:schemeClr val="tx1">
                    <a:lumMod val="95000"/>
                    <a:lumOff val="5000"/>
                  </a:schemeClr>
                </a:solidFill>
                <a:latin typeface="BIZ UDP明朝 Medium" panose="02020500000000000000" pitchFamily="18" charset="-128"/>
                <a:ea typeface="BIZ UDP明朝 Medium" panose="02020500000000000000" pitchFamily="18" charset="-128"/>
                <a:cs typeface="Times New Roman" panose="02020603050405020304" pitchFamily="18" charset="0"/>
              </a:rPr>
              <a:t>り</a:t>
            </a:r>
            <a:endParaRPr lang="ja-JP" altLang="en-US" sz="2000" b="1" dirty="0">
              <a:solidFill>
                <a:schemeClr val="tx1">
                  <a:lumMod val="95000"/>
                  <a:lumOff val="5000"/>
                </a:schemeClr>
              </a:solidFill>
              <a:latin typeface="BIZ UDP明朝 Medium" panose="02020500000000000000" pitchFamily="18" charset="-128"/>
              <a:ea typeface="BIZ UDP明朝 Medium" panose="02020500000000000000" pitchFamily="18" charset="-128"/>
            </a:endParaRPr>
          </a:p>
          <a:p>
            <a:endParaRPr lang="en-US" altLang="ja-JP" sz="2400" b="1" dirty="0">
              <a:ln w="0"/>
              <a:solidFill>
                <a:srgbClr val="0070C0"/>
              </a:solidFill>
              <a:effectLst>
                <a:outerShdw blurRad="38100" dist="19050" dir="2700000" algn="tl" rotWithShape="0">
                  <a:schemeClr val="dk1">
                    <a:alpha val="40000"/>
                  </a:schemeClr>
                </a:outerShdw>
              </a:effectLst>
              <a:latin typeface="ＭＳ Ｐゴシック" panose="020B0600070205080204" pitchFamily="50" charset="-128"/>
              <a:ea typeface="ＭＳ Ｐゴシック" panose="020B0600070205080204" pitchFamily="50" charset="-128"/>
            </a:endParaRPr>
          </a:p>
          <a:p>
            <a:endParaRPr lang="ja-JP" altLang="en-US" sz="2400" b="1" cap="none" spc="0" dirty="0">
              <a:ln w="0"/>
              <a:solidFill>
                <a:srgbClr val="0070C0"/>
              </a:solidFill>
              <a:effectLst>
                <a:outerShdw blurRad="38100" dist="19050" dir="2700000" algn="tl" rotWithShape="0">
                  <a:schemeClr val="dk1">
                    <a:alpha val="40000"/>
                  </a:schemeClr>
                </a:outerShdw>
              </a:effectLst>
              <a:latin typeface="ＭＳ Ｐゴシック" panose="020B0600070205080204" pitchFamily="50" charset="-128"/>
              <a:ea typeface="ＭＳ Ｐゴシック" panose="020B0600070205080204" pitchFamily="50" charset="-128"/>
            </a:endParaRPr>
          </a:p>
        </p:txBody>
      </p:sp>
      <p:sp>
        <p:nvSpPr>
          <p:cNvPr id="22" name="テキスト ボックス 21"/>
          <p:cNvSpPr txBox="1"/>
          <p:nvPr/>
        </p:nvSpPr>
        <p:spPr>
          <a:xfrm>
            <a:off x="172058" y="665777"/>
            <a:ext cx="6881001" cy="1354217"/>
          </a:xfrm>
          <a:prstGeom prst="rect">
            <a:avLst/>
          </a:prstGeom>
          <a:noFill/>
        </p:spPr>
        <p:txBody>
          <a:bodyPr wrap="square" rtlCol="0">
            <a:spAutoFit/>
          </a:bodyPr>
          <a:lstStyle/>
          <a:p>
            <a:r>
              <a:rPr kumimoji="1" lang="ja-JP" altLang="en-US" sz="3200" b="1" dirty="0" smtClean="0">
                <a:ln w="10160">
                  <a:solidFill>
                    <a:schemeClr val="accent5"/>
                  </a:solidFill>
                  <a:prstDash val="solid"/>
                </a:ln>
                <a:solidFill>
                  <a:schemeClr val="accent1">
                    <a:lumMod val="75000"/>
                  </a:schemeClr>
                </a:solidFill>
                <a:effectLst>
                  <a:outerShdw blurRad="38100" dist="22860" dir="5400000" algn="tl" rotWithShape="0">
                    <a:srgbClr val="000000">
                      <a:alpha val="30000"/>
                    </a:srgbClr>
                  </a:outerShdw>
                </a:effectLst>
                <a:latin typeface="UD デジタル 教科書体 NK-B" panose="02020700000000000000" pitchFamily="18" charset="-128"/>
                <a:ea typeface="UD デジタル 教科書体 NK-B" panose="02020700000000000000" pitchFamily="18" charset="-128"/>
              </a:rPr>
              <a:t>★テーマ：成年年齢引き下げを考える</a:t>
            </a:r>
            <a:endParaRPr kumimoji="1" lang="en-US" altLang="ja-JP" sz="3200" b="1" dirty="0" smtClean="0">
              <a:ln w="10160">
                <a:solidFill>
                  <a:schemeClr val="accent5"/>
                </a:solidFill>
                <a:prstDash val="solid"/>
              </a:ln>
              <a:solidFill>
                <a:schemeClr val="accent1">
                  <a:lumMod val="75000"/>
                </a:schemeClr>
              </a:solidFill>
              <a:effectLst>
                <a:outerShdw blurRad="38100" dist="22860" dir="5400000" algn="tl" rotWithShape="0">
                  <a:srgbClr val="000000">
                    <a:alpha val="30000"/>
                  </a:srgbClr>
                </a:outerShdw>
              </a:effectLst>
              <a:latin typeface="UD デジタル 教科書体 NK-B" panose="02020700000000000000" pitchFamily="18" charset="-128"/>
              <a:ea typeface="UD デジタル 教科書体 NK-B" panose="02020700000000000000" pitchFamily="18" charset="-128"/>
            </a:endParaRPr>
          </a:p>
          <a:p>
            <a:r>
              <a:rPr kumimoji="1" lang="ja-JP" altLang="en-US" sz="2500" b="1" dirty="0" smtClean="0">
                <a:ln w="10160">
                  <a:solidFill>
                    <a:schemeClr val="accent5"/>
                  </a:solidFill>
                  <a:prstDash val="solid"/>
                </a:ln>
                <a:solidFill>
                  <a:schemeClr val="accent1">
                    <a:lumMod val="75000"/>
                  </a:schemeClr>
                </a:solidFill>
                <a:effectLst>
                  <a:outerShdw blurRad="38100" dist="22860" dir="5400000" algn="tl" rotWithShape="0">
                    <a:srgbClr val="000000">
                      <a:alpha val="30000"/>
                    </a:srgbClr>
                  </a:outerShdw>
                </a:effectLst>
                <a:latin typeface="UD デジタル 教科書体 NK-B" panose="02020700000000000000" pitchFamily="18" charset="-128"/>
                <a:ea typeface="UD デジタル 教科書体 NK-B" panose="02020700000000000000" pitchFamily="18" charset="-128"/>
              </a:rPr>
              <a:t>～若者が消費者トラブルにあったり、　加害者にならないためにどのように</a:t>
            </a:r>
            <a:r>
              <a:rPr kumimoji="1" lang="en-US" altLang="ja-JP" sz="2500" b="1" dirty="0" smtClean="0">
                <a:ln w="10160">
                  <a:solidFill>
                    <a:schemeClr val="accent5"/>
                  </a:solidFill>
                  <a:prstDash val="solid"/>
                </a:ln>
                <a:solidFill>
                  <a:schemeClr val="accent1">
                    <a:lumMod val="75000"/>
                  </a:schemeClr>
                </a:solidFill>
                <a:effectLst>
                  <a:outerShdw blurRad="38100" dist="22860" dir="5400000" algn="tl" rotWithShape="0">
                    <a:srgbClr val="000000">
                      <a:alpha val="30000"/>
                    </a:srgbClr>
                  </a:outerShdw>
                </a:effectLst>
                <a:latin typeface="UD デジタル 教科書体 NK-B" panose="02020700000000000000" pitchFamily="18" charset="-128"/>
                <a:ea typeface="UD デジタル 教科書体 NK-B" panose="02020700000000000000" pitchFamily="18" charset="-128"/>
              </a:rPr>
              <a:t> </a:t>
            </a:r>
            <a:r>
              <a:rPr kumimoji="1" lang="ja-JP" altLang="en-US" sz="2500" b="1" dirty="0" smtClean="0">
                <a:ln w="10160">
                  <a:solidFill>
                    <a:schemeClr val="accent5"/>
                  </a:solidFill>
                  <a:prstDash val="solid"/>
                </a:ln>
                <a:solidFill>
                  <a:schemeClr val="accent1">
                    <a:lumMod val="75000"/>
                  </a:schemeClr>
                </a:solidFill>
                <a:effectLst>
                  <a:outerShdw blurRad="38100" dist="22860" dir="5400000" algn="tl" rotWithShape="0">
                    <a:srgbClr val="000000">
                      <a:alpha val="30000"/>
                    </a:srgbClr>
                  </a:outerShdw>
                </a:effectLst>
                <a:latin typeface="UD デジタル 教科書体 NK-B" panose="02020700000000000000" pitchFamily="18" charset="-128"/>
                <a:ea typeface="UD デジタル 教科書体 NK-B" panose="02020700000000000000" pitchFamily="18" charset="-128"/>
              </a:rPr>
              <a:t>準備すればよいか～</a:t>
            </a:r>
            <a:endParaRPr kumimoji="1" lang="ja-JP" altLang="en-US" sz="2500" b="1" dirty="0">
              <a:ln w="10160">
                <a:solidFill>
                  <a:schemeClr val="accent5"/>
                </a:solidFill>
                <a:prstDash val="solid"/>
              </a:ln>
              <a:solidFill>
                <a:schemeClr val="accent1">
                  <a:lumMod val="75000"/>
                </a:schemeClr>
              </a:solidFill>
              <a:effectLst>
                <a:outerShdw blurRad="38100" dist="22860" dir="5400000" algn="tl" rotWithShape="0">
                  <a:srgbClr val="000000">
                    <a:alpha val="30000"/>
                  </a:srgbClr>
                </a:outerShdw>
              </a:effectLst>
              <a:latin typeface="UD デジタル 教科書体 NK-B" panose="02020700000000000000" pitchFamily="18" charset="-128"/>
              <a:ea typeface="UD デジタル 教科書体 NK-B" panose="02020700000000000000" pitchFamily="18" charset="-128"/>
            </a:endParaRPr>
          </a:p>
        </p:txBody>
      </p:sp>
      <p:sp>
        <p:nvSpPr>
          <p:cNvPr id="26" name="テキスト ボックス 25"/>
          <p:cNvSpPr txBox="1"/>
          <p:nvPr/>
        </p:nvSpPr>
        <p:spPr>
          <a:xfrm>
            <a:off x="475401" y="2095931"/>
            <a:ext cx="6655908" cy="969496"/>
          </a:xfrm>
          <a:prstGeom prst="rect">
            <a:avLst/>
          </a:prstGeom>
          <a:noFill/>
        </p:spPr>
        <p:txBody>
          <a:bodyPr wrap="square" rtlCol="0">
            <a:spAutoFit/>
          </a:bodyPr>
          <a:lstStyle/>
          <a:p>
            <a:r>
              <a:rPr kumimoji="1" lang="ja-JP" altLang="en-US" sz="3200" b="1" dirty="0" smtClean="0">
                <a:ln w="10160">
                  <a:solidFill>
                    <a:schemeClr val="accent5"/>
                  </a:solidFill>
                  <a:prstDash val="solid"/>
                </a:ln>
                <a:solidFill>
                  <a:srgbClr val="FF0000"/>
                </a:solidFill>
                <a:effectLst>
                  <a:outerShdw blurRad="38100" dist="22860" dir="5400000" algn="tl" rotWithShape="0">
                    <a:srgbClr val="000000">
                      <a:alpha val="30000"/>
                    </a:srgbClr>
                  </a:outerShdw>
                </a:effectLst>
                <a:latin typeface="UD デジタル 教科書体 NK-B" panose="02020700000000000000" pitchFamily="18" charset="-128"/>
                <a:ea typeface="UD デジタル 教科書体 NK-B" panose="02020700000000000000" pitchFamily="18" charset="-128"/>
              </a:rPr>
              <a:t>「自分ごと」として一緒に考えましょう</a:t>
            </a:r>
            <a:endParaRPr kumimoji="1" lang="en-US" altLang="ja-JP" sz="3200" b="1" dirty="0" smtClean="0">
              <a:ln w="10160">
                <a:solidFill>
                  <a:schemeClr val="accent5"/>
                </a:solidFill>
                <a:prstDash val="solid"/>
              </a:ln>
              <a:solidFill>
                <a:srgbClr val="FF0000"/>
              </a:solidFill>
              <a:effectLst>
                <a:outerShdw blurRad="38100" dist="22860" dir="5400000" algn="tl" rotWithShape="0">
                  <a:srgbClr val="000000">
                    <a:alpha val="30000"/>
                  </a:srgbClr>
                </a:outerShdw>
              </a:effectLst>
              <a:latin typeface="UD デジタル 教科書体 NK-B" panose="02020700000000000000" pitchFamily="18" charset="-128"/>
              <a:ea typeface="UD デジタル 教科書体 NK-B" panose="02020700000000000000" pitchFamily="18" charset="-128"/>
            </a:endParaRPr>
          </a:p>
          <a:p>
            <a:endParaRPr kumimoji="1" lang="en-US" altLang="ja-JP" sz="2500" b="1" dirty="0" smtClean="0">
              <a:ln w="10160">
                <a:solidFill>
                  <a:schemeClr val="accent5"/>
                </a:solidFill>
                <a:prstDash val="solid"/>
              </a:ln>
              <a:solidFill>
                <a:schemeClr val="accent1">
                  <a:lumMod val="75000"/>
                </a:schemeClr>
              </a:solidFill>
              <a:effectLst>
                <a:outerShdw blurRad="38100" dist="22860" dir="5400000" algn="tl" rotWithShape="0">
                  <a:srgbClr val="000000">
                    <a:alpha val="30000"/>
                  </a:srgbClr>
                </a:outerShdw>
              </a:effectLst>
              <a:latin typeface="UD デジタル 教科書体 NK-B" panose="02020700000000000000" pitchFamily="18" charset="-128"/>
              <a:ea typeface="UD デジタル 教科書体 NK-B" panose="02020700000000000000" pitchFamily="18" charset="-128"/>
            </a:endParaRPr>
          </a:p>
        </p:txBody>
      </p:sp>
      <p:pic>
        <p:nvPicPr>
          <p:cNvPr id="28" name="図 27"/>
          <p:cNvPicPr>
            <a:picLocks noChangeAspect="1"/>
          </p:cNvPicPr>
          <p:nvPr/>
        </p:nvPicPr>
        <p:blipFill>
          <a:blip r:embed="rId3"/>
          <a:stretch>
            <a:fillRect/>
          </a:stretch>
        </p:blipFill>
        <p:spPr>
          <a:xfrm>
            <a:off x="2293793" y="4280714"/>
            <a:ext cx="2085893" cy="1162744"/>
          </a:xfrm>
          <a:prstGeom prst="rect">
            <a:avLst/>
          </a:prstGeom>
        </p:spPr>
      </p:pic>
      <p:sp>
        <p:nvSpPr>
          <p:cNvPr id="34" name="テキスト ボックス 33"/>
          <p:cNvSpPr txBox="1"/>
          <p:nvPr/>
        </p:nvSpPr>
        <p:spPr>
          <a:xfrm>
            <a:off x="1570917" y="2801050"/>
            <a:ext cx="3429969" cy="461665"/>
          </a:xfrm>
          <a:prstGeom prst="rect">
            <a:avLst/>
          </a:prstGeom>
          <a:noFill/>
        </p:spPr>
        <p:txBody>
          <a:bodyPr wrap="square" rtlCol="0">
            <a:spAutoFit/>
          </a:bodyPr>
          <a:lstStyle/>
          <a:p>
            <a:r>
              <a:rPr kumimoji="1" lang="en-US" altLang="ja-JP" sz="2400" b="1" dirty="0" smtClean="0">
                <a:ln w="10160">
                  <a:solidFill>
                    <a:schemeClr val="accent5"/>
                  </a:solidFill>
                  <a:prstDash val="solid"/>
                </a:ln>
                <a:solidFill>
                  <a:schemeClr val="tx1">
                    <a:lumMod val="95000"/>
                    <a:lumOff val="5000"/>
                  </a:schemeClr>
                </a:solidFill>
                <a:effectLst>
                  <a:outerShdw blurRad="38100" dist="22860" dir="5400000" algn="tl" rotWithShape="0">
                    <a:srgbClr val="000000">
                      <a:alpha val="30000"/>
                    </a:srgbClr>
                  </a:outerShdw>
                </a:effectLst>
                <a:latin typeface="UD デジタル 教科書体 NK-B" panose="02020700000000000000" pitchFamily="18" charset="-128"/>
                <a:ea typeface="UD デジタル 教科書体 NK-B" panose="02020700000000000000" pitchFamily="18" charset="-128"/>
              </a:rPr>
              <a:t>【</a:t>
            </a:r>
            <a:r>
              <a:rPr kumimoji="1" lang="ja-JP" altLang="en-US" sz="2400" b="1" dirty="0" smtClean="0">
                <a:ln w="10160">
                  <a:solidFill>
                    <a:schemeClr val="accent5"/>
                  </a:solidFill>
                  <a:prstDash val="solid"/>
                </a:ln>
                <a:solidFill>
                  <a:schemeClr val="tx1">
                    <a:lumMod val="95000"/>
                    <a:lumOff val="5000"/>
                  </a:schemeClr>
                </a:solidFill>
                <a:effectLst>
                  <a:outerShdw blurRad="38100" dist="22860" dir="5400000" algn="tl" rotWithShape="0">
                    <a:srgbClr val="000000">
                      <a:alpha val="30000"/>
                    </a:srgbClr>
                  </a:outerShdw>
                </a:effectLst>
                <a:latin typeface="UD デジタル 教科書体 NK-B" panose="02020700000000000000" pitchFamily="18" charset="-128"/>
                <a:ea typeface="UD デジタル 教科書体 NK-B" panose="02020700000000000000" pitchFamily="18" charset="-128"/>
              </a:rPr>
              <a:t>若者に多い相談事例</a:t>
            </a:r>
            <a:r>
              <a:rPr kumimoji="1" lang="en-US" altLang="ja-JP" sz="2400" b="1" dirty="0" smtClean="0">
                <a:ln w="10160">
                  <a:solidFill>
                    <a:schemeClr val="accent5"/>
                  </a:solidFill>
                  <a:prstDash val="solid"/>
                </a:ln>
                <a:solidFill>
                  <a:schemeClr val="tx1">
                    <a:lumMod val="95000"/>
                    <a:lumOff val="5000"/>
                  </a:schemeClr>
                </a:solidFill>
                <a:effectLst>
                  <a:outerShdw blurRad="38100" dist="22860" dir="5400000" algn="tl" rotWithShape="0">
                    <a:srgbClr val="000000">
                      <a:alpha val="30000"/>
                    </a:srgbClr>
                  </a:outerShdw>
                </a:effectLst>
                <a:latin typeface="UD デジタル 教科書体 NK-B" panose="02020700000000000000" pitchFamily="18" charset="-128"/>
                <a:ea typeface="UD デジタル 教科書体 NK-B" panose="02020700000000000000" pitchFamily="18" charset="-128"/>
              </a:rPr>
              <a:t>】</a:t>
            </a:r>
            <a:endParaRPr kumimoji="1" lang="en-US" altLang="ja-JP" sz="2500" b="1" dirty="0" smtClean="0">
              <a:ln w="10160">
                <a:solidFill>
                  <a:schemeClr val="accent5"/>
                </a:solidFill>
                <a:prstDash val="solid"/>
              </a:ln>
              <a:solidFill>
                <a:schemeClr val="accent1">
                  <a:lumMod val="75000"/>
                </a:schemeClr>
              </a:solidFill>
              <a:effectLst>
                <a:outerShdw blurRad="38100" dist="22860" dir="5400000" algn="tl" rotWithShape="0">
                  <a:srgbClr val="000000">
                    <a:alpha val="30000"/>
                  </a:srgbClr>
                </a:outerShdw>
              </a:effectLst>
              <a:latin typeface="UD デジタル 教科書体 NK-B" panose="02020700000000000000" pitchFamily="18" charset="-128"/>
              <a:ea typeface="UD デジタル 教科書体 NK-B" panose="02020700000000000000" pitchFamily="18" charset="-128"/>
            </a:endParaRPr>
          </a:p>
        </p:txBody>
      </p:sp>
      <p:sp>
        <p:nvSpPr>
          <p:cNvPr id="35" name="テキスト ボックス 34"/>
          <p:cNvSpPr txBox="1"/>
          <p:nvPr/>
        </p:nvSpPr>
        <p:spPr>
          <a:xfrm>
            <a:off x="121997" y="3577844"/>
            <a:ext cx="3108376" cy="646331"/>
          </a:xfrm>
          <a:prstGeom prst="rect">
            <a:avLst/>
          </a:prstGeom>
          <a:noFill/>
        </p:spPr>
        <p:txBody>
          <a:bodyPr wrap="square" rtlCol="0">
            <a:spAutoFit/>
          </a:bodyPr>
          <a:lstStyle/>
          <a:p>
            <a:r>
              <a:rPr kumimoji="1" lang="ja-JP" altLang="en-US" dirty="0" smtClean="0">
                <a:latin typeface="BIZ UDPゴシック" panose="020B0400000000000000" pitchFamily="50" charset="-128"/>
                <a:ea typeface="BIZ UDPゴシック" panose="020B0400000000000000" pitchFamily="50" charset="-128"/>
              </a:rPr>
              <a:t>異性に対する恋愛感情や好意を利用して契約させる手口</a:t>
            </a:r>
            <a:endParaRPr kumimoji="1" lang="ja-JP" altLang="en-US" dirty="0">
              <a:latin typeface="BIZ UDPゴシック" panose="020B0400000000000000" pitchFamily="50" charset="-128"/>
              <a:ea typeface="BIZ UDPゴシック" panose="020B0400000000000000" pitchFamily="50" charset="-128"/>
            </a:endParaRPr>
          </a:p>
        </p:txBody>
      </p:sp>
      <p:sp>
        <p:nvSpPr>
          <p:cNvPr id="36" name="テキスト ボックス 35"/>
          <p:cNvSpPr txBox="1"/>
          <p:nvPr/>
        </p:nvSpPr>
        <p:spPr>
          <a:xfrm>
            <a:off x="3443105" y="3475389"/>
            <a:ext cx="3533271" cy="830997"/>
          </a:xfrm>
          <a:prstGeom prst="rect">
            <a:avLst/>
          </a:prstGeom>
          <a:noFill/>
        </p:spPr>
        <p:txBody>
          <a:bodyPr wrap="square" rtlCol="0">
            <a:spAutoFit/>
          </a:bodyPr>
          <a:lstStyle/>
          <a:p>
            <a:r>
              <a:rPr kumimoji="1" lang="ja-JP" altLang="en-US" sz="1600" dirty="0" smtClean="0">
                <a:latin typeface="BIZ UDPゴシック" panose="020B0400000000000000" pitchFamily="50" charset="-128"/>
                <a:ea typeface="BIZ UDPゴシック" panose="020B0400000000000000" pitchFamily="50" charset="-128"/>
              </a:rPr>
              <a:t>エステや語学教室、学習塾などある程度誠属して異性に対する恋愛感情や好意を利用して契約させる手口</a:t>
            </a:r>
            <a:endParaRPr kumimoji="1" lang="ja-JP" altLang="en-US" sz="1600" dirty="0">
              <a:latin typeface="BIZ UDPゴシック" panose="020B0400000000000000" pitchFamily="50" charset="-128"/>
              <a:ea typeface="BIZ UDPゴシック" panose="020B0400000000000000" pitchFamily="50" charset="-128"/>
            </a:endParaRPr>
          </a:p>
        </p:txBody>
      </p:sp>
      <p:sp>
        <p:nvSpPr>
          <p:cNvPr id="37" name="テキスト ボックス 36"/>
          <p:cNvSpPr txBox="1"/>
          <p:nvPr/>
        </p:nvSpPr>
        <p:spPr>
          <a:xfrm>
            <a:off x="3658643" y="5816982"/>
            <a:ext cx="2927585" cy="584775"/>
          </a:xfrm>
          <a:prstGeom prst="rect">
            <a:avLst/>
          </a:prstGeom>
          <a:noFill/>
        </p:spPr>
        <p:txBody>
          <a:bodyPr wrap="square" rtlCol="0">
            <a:spAutoFit/>
          </a:bodyPr>
          <a:lstStyle/>
          <a:p>
            <a:r>
              <a:rPr kumimoji="1" lang="ja-JP" altLang="en-US" sz="1600" dirty="0" smtClean="0">
                <a:latin typeface="BIZ UDPゴシック" panose="020B0400000000000000" pitchFamily="50" charset="-128"/>
                <a:ea typeface="BIZ UDPゴシック" panose="020B0400000000000000" pitchFamily="50" charset="-128"/>
              </a:rPr>
              <a:t>通信販売は、クーリングオフ制度が適用されない。</a:t>
            </a:r>
            <a:endParaRPr kumimoji="1" lang="ja-JP" altLang="en-US" sz="1600" dirty="0">
              <a:latin typeface="BIZ UDPゴシック" panose="020B0400000000000000" pitchFamily="50" charset="-128"/>
              <a:ea typeface="BIZ UDPゴシック" panose="020B0400000000000000" pitchFamily="50" charset="-128"/>
            </a:endParaRPr>
          </a:p>
        </p:txBody>
      </p:sp>
      <p:sp>
        <p:nvSpPr>
          <p:cNvPr id="38" name="テキスト ボックス 37"/>
          <p:cNvSpPr txBox="1"/>
          <p:nvPr/>
        </p:nvSpPr>
        <p:spPr>
          <a:xfrm>
            <a:off x="172058" y="5779807"/>
            <a:ext cx="3219112" cy="830997"/>
          </a:xfrm>
          <a:prstGeom prst="rect">
            <a:avLst/>
          </a:prstGeom>
          <a:noFill/>
        </p:spPr>
        <p:txBody>
          <a:bodyPr wrap="square" rtlCol="0">
            <a:spAutoFit/>
          </a:bodyPr>
          <a:lstStyle/>
          <a:p>
            <a:r>
              <a:rPr kumimoji="1" lang="ja-JP" altLang="en-US" sz="1600" dirty="0" smtClean="0">
                <a:latin typeface="BIZ UDPゴシック" panose="020B0400000000000000" pitchFamily="50" charset="-128"/>
                <a:ea typeface="BIZ UDPゴシック" panose="020B0400000000000000" pitchFamily="50" charset="-128"/>
              </a:rPr>
              <a:t>ほかの人を組織に加入させれば利益が得られると言って商品やサービスを契約させる手口</a:t>
            </a:r>
            <a:endParaRPr kumimoji="1" lang="ja-JP" altLang="en-US" sz="1600" dirty="0">
              <a:latin typeface="BIZ UDPゴシック" panose="020B0400000000000000" pitchFamily="50" charset="-128"/>
              <a:ea typeface="BIZ UDPゴシック" panose="020B0400000000000000" pitchFamily="50" charset="-128"/>
            </a:endParaRPr>
          </a:p>
        </p:txBody>
      </p:sp>
      <p:sp>
        <p:nvSpPr>
          <p:cNvPr id="40" name="テキスト ボックス 39"/>
          <p:cNvSpPr txBox="1"/>
          <p:nvPr/>
        </p:nvSpPr>
        <p:spPr>
          <a:xfrm>
            <a:off x="173047" y="5484142"/>
            <a:ext cx="2050002" cy="400110"/>
          </a:xfrm>
          <a:prstGeom prst="rect">
            <a:avLst/>
          </a:prstGeom>
          <a:noFill/>
        </p:spPr>
        <p:txBody>
          <a:bodyPr wrap="square" rtlCol="0">
            <a:spAutoFit/>
          </a:bodyPr>
          <a:lstStyle/>
          <a:p>
            <a:r>
              <a:rPr kumimoji="1" lang="en-US" altLang="ja-JP" sz="2000" dirty="0" smtClean="0">
                <a:solidFill>
                  <a:srgbClr val="FF0000"/>
                </a:solidFill>
                <a:latin typeface="BIZ UDPゴシック" panose="020B0400000000000000" pitchFamily="50" charset="-128"/>
                <a:ea typeface="BIZ UDPゴシック" panose="020B0400000000000000" pitchFamily="50" charset="-128"/>
              </a:rPr>
              <a:t>【</a:t>
            </a:r>
            <a:r>
              <a:rPr kumimoji="1" lang="ja-JP" altLang="en-US" sz="2000" dirty="0" smtClean="0">
                <a:solidFill>
                  <a:srgbClr val="FF0000"/>
                </a:solidFill>
                <a:latin typeface="BIZ UDPゴシック" panose="020B0400000000000000" pitchFamily="50" charset="-128"/>
                <a:ea typeface="BIZ UDPゴシック" panose="020B0400000000000000" pitchFamily="50" charset="-128"/>
              </a:rPr>
              <a:t>マルチ商法</a:t>
            </a:r>
            <a:r>
              <a:rPr kumimoji="1" lang="en-US" altLang="ja-JP" sz="2000" dirty="0" smtClean="0">
                <a:solidFill>
                  <a:srgbClr val="FF0000"/>
                </a:solidFill>
                <a:latin typeface="BIZ UDPゴシック" panose="020B0400000000000000" pitchFamily="50" charset="-128"/>
                <a:ea typeface="BIZ UDPゴシック" panose="020B0400000000000000" pitchFamily="50" charset="-128"/>
              </a:rPr>
              <a:t>】</a:t>
            </a:r>
            <a:endParaRPr kumimoji="1" lang="ja-JP" altLang="en-US" sz="2000" dirty="0">
              <a:solidFill>
                <a:srgbClr val="FF0000"/>
              </a:solidFill>
              <a:latin typeface="BIZ UDPゴシック" panose="020B0400000000000000" pitchFamily="50" charset="-128"/>
              <a:ea typeface="BIZ UDPゴシック" panose="020B0400000000000000" pitchFamily="50" charset="-128"/>
            </a:endParaRPr>
          </a:p>
        </p:txBody>
      </p:sp>
      <p:sp>
        <p:nvSpPr>
          <p:cNvPr id="41" name="テキスト ボックス 40"/>
          <p:cNvSpPr txBox="1"/>
          <p:nvPr/>
        </p:nvSpPr>
        <p:spPr>
          <a:xfrm>
            <a:off x="120451" y="3236895"/>
            <a:ext cx="2609342" cy="400110"/>
          </a:xfrm>
          <a:prstGeom prst="rect">
            <a:avLst/>
          </a:prstGeom>
          <a:noFill/>
        </p:spPr>
        <p:txBody>
          <a:bodyPr wrap="square" rtlCol="0">
            <a:spAutoFit/>
          </a:bodyPr>
          <a:lstStyle/>
          <a:p>
            <a:r>
              <a:rPr kumimoji="1" lang="en-US" altLang="ja-JP" sz="2000" dirty="0" smtClean="0">
                <a:solidFill>
                  <a:srgbClr val="FF0000"/>
                </a:solidFill>
                <a:latin typeface="BIZ UDPゴシック" panose="020B0400000000000000" pitchFamily="50" charset="-128"/>
                <a:ea typeface="BIZ UDPゴシック" panose="020B0400000000000000" pitchFamily="50" charset="-128"/>
              </a:rPr>
              <a:t>【</a:t>
            </a:r>
            <a:r>
              <a:rPr kumimoji="1" lang="ja-JP" altLang="en-US" sz="2000" dirty="0" smtClean="0">
                <a:solidFill>
                  <a:srgbClr val="FF0000"/>
                </a:solidFill>
                <a:latin typeface="BIZ UDPゴシック" panose="020B0400000000000000" pitchFamily="50" charset="-128"/>
                <a:ea typeface="BIZ UDPゴシック" panose="020B0400000000000000" pitchFamily="50" charset="-128"/>
              </a:rPr>
              <a:t>デート</a:t>
            </a:r>
            <a:r>
              <a:rPr kumimoji="1" lang="ja-JP" altLang="en-US" sz="2000" dirty="0" err="1" smtClean="0">
                <a:solidFill>
                  <a:srgbClr val="FF0000"/>
                </a:solidFill>
                <a:latin typeface="BIZ UDPゴシック" panose="020B0400000000000000" pitchFamily="50" charset="-128"/>
                <a:ea typeface="BIZ UDPゴシック" panose="020B0400000000000000" pitchFamily="50" charset="-128"/>
              </a:rPr>
              <a:t>商法商法</a:t>
            </a:r>
            <a:r>
              <a:rPr kumimoji="1" lang="en-US" altLang="ja-JP" sz="2000" dirty="0" smtClean="0">
                <a:solidFill>
                  <a:srgbClr val="FF0000"/>
                </a:solidFill>
                <a:latin typeface="BIZ UDPゴシック" panose="020B0400000000000000" pitchFamily="50" charset="-128"/>
                <a:ea typeface="BIZ UDPゴシック" panose="020B0400000000000000" pitchFamily="50" charset="-128"/>
              </a:rPr>
              <a:t>】</a:t>
            </a:r>
            <a:endParaRPr kumimoji="1" lang="ja-JP" altLang="en-US" sz="2000" dirty="0">
              <a:solidFill>
                <a:srgbClr val="FF0000"/>
              </a:solidFill>
              <a:latin typeface="BIZ UDPゴシック" panose="020B0400000000000000" pitchFamily="50" charset="-128"/>
              <a:ea typeface="BIZ UDPゴシック" panose="020B0400000000000000" pitchFamily="50" charset="-128"/>
            </a:endParaRPr>
          </a:p>
        </p:txBody>
      </p:sp>
      <p:sp>
        <p:nvSpPr>
          <p:cNvPr id="42" name="テキスト ボックス 41"/>
          <p:cNvSpPr txBox="1"/>
          <p:nvPr/>
        </p:nvSpPr>
        <p:spPr>
          <a:xfrm>
            <a:off x="3429000" y="3183779"/>
            <a:ext cx="3587574" cy="400110"/>
          </a:xfrm>
          <a:prstGeom prst="rect">
            <a:avLst/>
          </a:prstGeom>
          <a:noFill/>
        </p:spPr>
        <p:txBody>
          <a:bodyPr wrap="square" rtlCol="0">
            <a:spAutoFit/>
          </a:bodyPr>
          <a:lstStyle/>
          <a:p>
            <a:r>
              <a:rPr kumimoji="1" lang="en-US" altLang="ja-JP" sz="2000" dirty="0" smtClean="0">
                <a:solidFill>
                  <a:srgbClr val="FF0000"/>
                </a:solidFill>
                <a:latin typeface="BIZ UDPゴシック" panose="020B0400000000000000" pitchFamily="50" charset="-128"/>
                <a:ea typeface="BIZ UDPゴシック" panose="020B0400000000000000" pitchFamily="50" charset="-128"/>
              </a:rPr>
              <a:t>【</a:t>
            </a:r>
            <a:r>
              <a:rPr kumimoji="1" lang="ja-JP" altLang="en-US" sz="2000" dirty="0" smtClean="0">
                <a:solidFill>
                  <a:srgbClr val="FF0000"/>
                </a:solidFill>
                <a:latin typeface="BIZ UDPゴシック" panose="020B0400000000000000" pitchFamily="50" charset="-128"/>
                <a:ea typeface="BIZ UDPゴシック" panose="020B0400000000000000" pitchFamily="50" charset="-128"/>
              </a:rPr>
              <a:t>継続的なサービス契約</a:t>
            </a:r>
            <a:r>
              <a:rPr kumimoji="1" lang="en-US" altLang="ja-JP" sz="2000" dirty="0" smtClean="0">
                <a:solidFill>
                  <a:srgbClr val="FF0000"/>
                </a:solidFill>
                <a:latin typeface="BIZ UDPゴシック" panose="020B0400000000000000" pitchFamily="50" charset="-128"/>
                <a:ea typeface="BIZ UDPゴシック" panose="020B0400000000000000" pitchFamily="50" charset="-128"/>
              </a:rPr>
              <a:t>】</a:t>
            </a:r>
            <a:endParaRPr kumimoji="1" lang="ja-JP" altLang="en-US" sz="2000" dirty="0">
              <a:solidFill>
                <a:srgbClr val="FF0000"/>
              </a:solidFill>
              <a:latin typeface="BIZ UDPゴシック" panose="020B0400000000000000" pitchFamily="50" charset="-128"/>
              <a:ea typeface="BIZ UDPゴシック" panose="020B0400000000000000" pitchFamily="50" charset="-128"/>
            </a:endParaRPr>
          </a:p>
        </p:txBody>
      </p:sp>
      <p:sp>
        <p:nvSpPr>
          <p:cNvPr id="43" name="テキスト ボックス 42"/>
          <p:cNvSpPr txBox="1"/>
          <p:nvPr/>
        </p:nvSpPr>
        <p:spPr>
          <a:xfrm>
            <a:off x="3658643" y="5488833"/>
            <a:ext cx="2050002" cy="400110"/>
          </a:xfrm>
          <a:prstGeom prst="rect">
            <a:avLst/>
          </a:prstGeom>
          <a:noFill/>
        </p:spPr>
        <p:txBody>
          <a:bodyPr wrap="square" rtlCol="0">
            <a:spAutoFit/>
          </a:bodyPr>
          <a:lstStyle/>
          <a:p>
            <a:r>
              <a:rPr kumimoji="1" lang="en-US" altLang="ja-JP" sz="2000" dirty="0" smtClean="0">
                <a:solidFill>
                  <a:srgbClr val="FF0000"/>
                </a:solidFill>
                <a:latin typeface="BIZ UDPゴシック" panose="020B0400000000000000" pitchFamily="50" charset="-128"/>
                <a:ea typeface="BIZ UDPゴシック" panose="020B0400000000000000" pitchFamily="50" charset="-128"/>
              </a:rPr>
              <a:t>【</a:t>
            </a:r>
            <a:r>
              <a:rPr kumimoji="1" lang="ja-JP" altLang="en-US" sz="2000" dirty="0" smtClean="0">
                <a:solidFill>
                  <a:srgbClr val="FF0000"/>
                </a:solidFill>
                <a:latin typeface="BIZ UDPゴシック" panose="020B0400000000000000" pitchFamily="50" charset="-128"/>
                <a:ea typeface="BIZ UDPゴシック" panose="020B0400000000000000" pitchFamily="50" charset="-128"/>
              </a:rPr>
              <a:t>通信販売</a:t>
            </a:r>
            <a:r>
              <a:rPr kumimoji="1" lang="en-US" altLang="ja-JP" sz="2000" dirty="0" smtClean="0">
                <a:solidFill>
                  <a:srgbClr val="FF0000"/>
                </a:solidFill>
                <a:latin typeface="BIZ UDPゴシック" panose="020B0400000000000000" pitchFamily="50" charset="-128"/>
                <a:ea typeface="BIZ UDPゴシック" panose="020B0400000000000000" pitchFamily="50" charset="-128"/>
              </a:rPr>
              <a:t>】</a:t>
            </a:r>
            <a:endParaRPr kumimoji="1" lang="ja-JP" altLang="en-US" sz="2000" dirty="0">
              <a:solidFill>
                <a:srgbClr val="FF0000"/>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13490514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761</TotalTime>
  <Words>199</Words>
  <Application>Microsoft Office PowerPoint</Application>
  <PresentationFormat>A4 210 x 297 mm</PresentationFormat>
  <Paragraphs>19</Paragraphs>
  <Slides>1</Slides>
  <Notes>0</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1</vt:i4>
      </vt:variant>
    </vt:vector>
  </HeadingPairs>
  <TitlesOfParts>
    <vt:vector size="12" baseType="lpstr">
      <vt:lpstr>BIZ UDPゴシック</vt:lpstr>
      <vt:lpstr>BIZ UDP明朝 Medium</vt:lpstr>
      <vt:lpstr>ＭＳ Ｐゴシック</vt:lpstr>
      <vt:lpstr>UD デジタル 教科書体 NK-B</vt:lpstr>
      <vt:lpstr>游ゴシック</vt:lpstr>
      <vt:lpstr>游ゴシック Light</vt:lpstr>
      <vt:lpstr>Arial</vt:lpstr>
      <vt:lpstr>Calibri</vt:lpstr>
      <vt:lpstr>Calibri Light</vt:lpstr>
      <vt:lpstr>Times New Roman</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辻堂青少年会館</dc:creator>
  <cp:lastModifiedBy>辻堂青少年会館</cp:lastModifiedBy>
  <cp:revision>72</cp:revision>
  <cp:lastPrinted>2021-07-26T04:51:33Z</cp:lastPrinted>
  <dcterms:created xsi:type="dcterms:W3CDTF">2021-03-31T00:35:17Z</dcterms:created>
  <dcterms:modified xsi:type="dcterms:W3CDTF">2022-05-04T03:57:05Z</dcterms:modified>
</cp:coreProperties>
</file>