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F612D5"/>
    <a:srgbClr val="00FF99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6863E2-3A6F-4B03-8077-1DD4582AE9DC}" type="datetimeFigureOut">
              <a:rPr kumimoji="1" lang="ja-JP" altLang="en-US" smtClean="0"/>
              <a:t>2022/5/30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E23F2-F01E-4428-88D6-6EE674C207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147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868E-19A9-4024-98CC-A251BE9A201D}" type="datetimeFigureOut">
              <a:rPr kumimoji="1" lang="ja-JP" altLang="en-US" smtClean="0"/>
              <a:t>2022/5/30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E12-2581-464D-AD65-2258CAE15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489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868E-19A9-4024-98CC-A251BE9A201D}" type="datetimeFigureOut">
              <a:rPr kumimoji="1" lang="ja-JP" altLang="en-US" smtClean="0"/>
              <a:t>2022/5/30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E12-2581-464D-AD65-2258CAE15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003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868E-19A9-4024-98CC-A251BE9A201D}" type="datetimeFigureOut">
              <a:rPr kumimoji="1" lang="ja-JP" altLang="en-US" smtClean="0"/>
              <a:t>2022/5/30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E12-2581-464D-AD65-2258CAE15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644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868E-19A9-4024-98CC-A251BE9A201D}" type="datetimeFigureOut">
              <a:rPr kumimoji="1" lang="ja-JP" altLang="en-US" smtClean="0"/>
              <a:t>2022/5/30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E12-2581-464D-AD65-2258CAE15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575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868E-19A9-4024-98CC-A251BE9A201D}" type="datetimeFigureOut">
              <a:rPr kumimoji="1" lang="ja-JP" altLang="en-US" smtClean="0"/>
              <a:t>2022/5/30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E12-2581-464D-AD65-2258CAE15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6805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868E-19A9-4024-98CC-A251BE9A201D}" type="datetimeFigureOut">
              <a:rPr kumimoji="1" lang="ja-JP" altLang="en-US" smtClean="0"/>
              <a:t>2022/5/30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E12-2581-464D-AD65-2258CAE15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569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868E-19A9-4024-98CC-A251BE9A201D}" type="datetimeFigureOut">
              <a:rPr kumimoji="1" lang="ja-JP" altLang="en-US" smtClean="0"/>
              <a:t>2022/5/30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E12-2581-464D-AD65-2258CAE15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73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868E-19A9-4024-98CC-A251BE9A201D}" type="datetimeFigureOut">
              <a:rPr kumimoji="1" lang="ja-JP" altLang="en-US" smtClean="0"/>
              <a:t>2022/5/30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E12-2581-464D-AD65-2258CAE15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0669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868E-19A9-4024-98CC-A251BE9A201D}" type="datetimeFigureOut">
              <a:rPr kumimoji="1" lang="ja-JP" altLang="en-US" smtClean="0"/>
              <a:t>2022/5/30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E12-2581-464D-AD65-2258CAE15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124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868E-19A9-4024-98CC-A251BE9A201D}" type="datetimeFigureOut">
              <a:rPr kumimoji="1" lang="ja-JP" altLang="en-US" smtClean="0"/>
              <a:t>2022/5/30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E12-2581-464D-AD65-2258CAE15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063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868E-19A9-4024-98CC-A251BE9A201D}" type="datetimeFigureOut">
              <a:rPr kumimoji="1" lang="ja-JP" altLang="en-US" smtClean="0"/>
              <a:t>2022/5/30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E12-2581-464D-AD65-2258CAE15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1410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1868E-19A9-4024-98CC-A251BE9A201D}" type="datetimeFigureOut">
              <a:rPr kumimoji="1" lang="ja-JP" altLang="en-US" smtClean="0"/>
              <a:t>2022/5/30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7BE12-2581-464D-AD65-2258CAE15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428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s://f-mirai.jp/web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53541" y="4820556"/>
            <a:ext cx="678185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【</a:t>
            </a: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日　時</a:t>
            </a:r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】8</a:t>
            </a: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月</a:t>
            </a:r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23</a:t>
            </a: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日</a:t>
            </a:r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火） 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10:00 </a:t>
            </a: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 </a:t>
            </a:r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11:30</a:t>
            </a: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 　　  　　　  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　　　　　 　　  　　　　　　　　　　　　　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【</a:t>
            </a: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費　用</a:t>
            </a:r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】350</a:t>
            </a: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円</a:t>
            </a:r>
            <a:endParaRPr kumimoji="1" lang="en-US" altLang="ja-JP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【</a:t>
            </a: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対　象</a:t>
            </a:r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】</a:t>
            </a: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小・中学生　 各</a:t>
            </a:r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15</a:t>
            </a: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人</a:t>
            </a:r>
            <a:endParaRPr kumimoji="1" lang="en-US" altLang="ja-JP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【</a:t>
            </a: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講　師</a:t>
            </a:r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】</a:t>
            </a: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辻堂地区青少年指導員</a:t>
            </a:r>
            <a:endParaRPr kumimoji="1" lang="en-US" altLang="ja-JP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【</a:t>
            </a: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持ち物</a:t>
            </a:r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】</a:t>
            </a: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筆記用具･お手ふき･水筒・マスク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･</a:t>
            </a: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持ち帰り用</a:t>
            </a: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袋</a:t>
            </a:r>
            <a:endParaRPr kumimoji="1" lang="en-US" altLang="ja-JP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【</a:t>
            </a: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申込み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】7 / </a:t>
            </a:r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25(</a:t>
            </a: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月</a:t>
            </a:r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 </a:t>
            </a:r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7/31 (</a:t>
            </a: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日</a:t>
            </a:r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に藤沢市</a:t>
            </a: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みらい創造財団</a:t>
            </a:r>
            <a:endParaRPr kumimoji="1" lang="en-US" altLang="ja-JP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ホームページ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の申込システム</a:t>
            </a: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から申込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・抽選　（要登録</a:t>
            </a: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kumimoji="1" lang="ja-JP" altLang="en-US" dirty="0" smtClean="0">
                <a:latin typeface="+mn-ea"/>
              </a:rPr>
              <a:t>　　　　　　　　</a:t>
            </a:r>
            <a:endParaRPr kumimoji="1" lang="en-US" altLang="ja-JP" dirty="0">
              <a:latin typeface="+mn-ea"/>
            </a:endParaRPr>
          </a:p>
          <a:p>
            <a:endParaRPr kumimoji="1" lang="ja-JP" altLang="en-US" sz="1400" dirty="0">
              <a:latin typeface="+mn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84" y="156419"/>
            <a:ext cx="6633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ea"/>
              </a:rPr>
              <a:t>2022 </a:t>
            </a:r>
            <a:r>
              <a:rPr kumimoji="1" lang="ja-JP" altLang="en-US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ea"/>
              </a:rPr>
              <a:t>夏のもよおし</a:t>
            </a:r>
            <a:r>
              <a:rPr kumimoji="1" lang="en-US" altLang="ja-JP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ea"/>
              </a:rPr>
              <a:t> </a:t>
            </a:r>
            <a:r>
              <a:rPr kumimoji="1" lang="ja-JP" altLang="en-US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ea"/>
              </a:rPr>
              <a:t>辻堂地区青少年指導員企画　夏の工作</a:t>
            </a:r>
            <a:endParaRPr kumimoji="1" lang="ja-JP" altLang="en-US" b="1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n-ea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6941" y="7652841"/>
            <a:ext cx="318294" cy="332013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61" y="1230832"/>
            <a:ext cx="312465" cy="325933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0098" y="902503"/>
            <a:ext cx="509980" cy="531962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2145" y="2413725"/>
            <a:ext cx="364284" cy="379986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55161" y="714198"/>
            <a:ext cx="67937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アルコールインクで描こう</a:t>
            </a:r>
            <a:endParaRPr kumimoji="1" lang="ja-JP" altLang="en-US" sz="48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54" name="図 47" descr="財団HP事業申込システムQRコード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5623" y="6929789"/>
            <a:ext cx="891318" cy="89131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図 56"/>
          <p:cNvPicPr>
            <a:picLocks noChangeAspect="1"/>
          </p:cNvPicPr>
          <p:nvPr/>
        </p:nvPicPr>
        <p:blipFill rotWithShape="1">
          <a:blip r:embed="rId4"/>
          <a:srcRect l="36984" t="37263" r="35082" b="43987"/>
          <a:stretch/>
        </p:blipFill>
        <p:spPr>
          <a:xfrm>
            <a:off x="133058" y="8348616"/>
            <a:ext cx="2678658" cy="1438347"/>
          </a:xfrm>
          <a:prstGeom prst="rect">
            <a:avLst/>
          </a:prstGeom>
        </p:spPr>
      </p:pic>
      <p:sp>
        <p:nvSpPr>
          <p:cNvPr id="58" name="曲折矢印 57"/>
          <p:cNvSpPr/>
          <p:nvPr/>
        </p:nvSpPr>
        <p:spPr>
          <a:xfrm rot="10800000" flipH="1">
            <a:off x="4642195" y="6923901"/>
            <a:ext cx="688379" cy="379532"/>
          </a:xfrm>
          <a:prstGeom prst="bentArrow">
            <a:avLst>
              <a:gd name="adj1" fmla="val 25000"/>
              <a:gd name="adj2" fmla="val 22292"/>
              <a:gd name="adj3" fmla="val 25000"/>
              <a:gd name="adj4" fmla="val 43750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59" name="テキスト ボックス 2"/>
          <p:cNvSpPr txBox="1">
            <a:spLocks noChangeArrowheads="1"/>
          </p:cNvSpPr>
          <p:nvPr/>
        </p:nvSpPr>
        <p:spPr bwMode="auto">
          <a:xfrm>
            <a:off x="1868704" y="6723142"/>
            <a:ext cx="2921829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100" kern="100" dirty="0">
                <a:effectLst/>
                <a:latin typeface="Century" panose="02040604050505020304" pitchFamily="18" charset="0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sz="1600" u="sng" kern="100" dirty="0">
                <a:solidFill>
                  <a:srgbClr val="0000FF"/>
                </a:solidFill>
                <a:effectLst/>
                <a:latin typeface="BIZ UDPゴシック" panose="020B04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  <a:hlinkClick r:id="rId5"/>
              </a:rPr>
              <a:t>https://f-mirai.jp/web</a:t>
            </a:r>
            <a:endParaRPr lang="ja-JP" sz="16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100" kern="100" dirty="0">
                <a:effectLst/>
                <a:latin typeface="BIZ UDPゴシック" panose="020B04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6"/>
          <a:srcRect l="51816" t="8632" r="10028" b="60077"/>
          <a:stretch/>
        </p:blipFill>
        <p:spPr>
          <a:xfrm>
            <a:off x="1670993" y="2482920"/>
            <a:ext cx="3546954" cy="2178842"/>
          </a:xfrm>
          <a:prstGeom prst="rect">
            <a:avLst/>
          </a:prstGeom>
        </p:spPr>
      </p:pic>
      <p:sp>
        <p:nvSpPr>
          <p:cNvPr id="21" name="テキスト ボックス 20"/>
          <p:cNvSpPr txBox="1"/>
          <p:nvPr/>
        </p:nvSpPr>
        <p:spPr>
          <a:xfrm>
            <a:off x="4493116" y="4634335"/>
            <a:ext cx="1449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rgbClr val="FF0000"/>
                </a:solidFill>
              </a:rPr>
              <a:t>作品のイメージ</a:t>
            </a:r>
            <a:endParaRPr kumimoji="1" lang="ja-JP" altLang="en-US" sz="1400" b="1" dirty="0">
              <a:solidFill>
                <a:srgbClr val="FF000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5887" y="1760086"/>
            <a:ext cx="6832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CC0066"/>
                </a:solidFill>
                <a:latin typeface="+mn-ea"/>
              </a:rPr>
              <a:t>アルコールインク</a:t>
            </a:r>
            <a:r>
              <a:rPr lang="ja-JP" altLang="en-US" dirty="0">
                <a:solidFill>
                  <a:srgbClr val="CC0066"/>
                </a:solidFill>
                <a:latin typeface="+mn-ea"/>
              </a:rPr>
              <a:t>を垂らした時にできるインクの広がりやにじみ、色の混ざり合いから偶然できる模様を</a:t>
            </a:r>
            <a:r>
              <a:rPr lang="ja-JP" altLang="en-US" dirty="0" smtClean="0">
                <a:solidFill>
                  <a:srgbClr val="CC0066"/>
                </a:solidFill>
                <a:latin typeface="+mn-ea"/>
              </a:rPr>
              <a:t>楽しみましょう</a:t>
            </a:r>
            <a:endParaRPr kumimoji="1" lang="ja-JP" altLang="en-US" dirty="0">
              <a:solidFill>
                <a:srgbClr val="CC0066"/>
              </a:solidFill>
              <a:latin typeface="+mn-ea"/>
            </a:endParaRPr>
          </a:p>
        </p:txBody>
      </p:sp>
      <p:graphicFrame>
        <p:nvGraphicFramePr>
          <p:cNvPr id="61" name="表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724332"/>
              </p:ext>
            </p:extLst>
          </p:nvPr>
        </p:nvGraphicFramePr>
        <p:xfrm>
          <a:off x="295819" y="7288885"/>
          <a:ext cx="4987486" cy="1250697"/>
        </p:xfrm>
        <a:graphic>
          <a:graphicData uri="http://schemas.openxmlformats.org/drawingml/2006/table">
            <a:tbl>
              <a:tblPr/>
              <a:tblGrid>
                <a:gridCol w="4987486">
                  <a:extLst>
                    <a:ext uri="{9D8B030D-6E8A-4147-A177-3AD203B41FA5}">
                      <a16:colId xmlns:a16="http://schemas.microsoft.com/office/drawing/2014/main" val="1568155716"/>
                    </a:ext>
                  </a:extLst>
                </a:gridCol>
              </a:tblGrid>
              <a:tr h="125069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14300" indent="-114300" algn="l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solidFill>
                            <a:schemeClr val="tx2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＊</a:t>
                      </a:r>
                      <a:r>
                        <a:rPr lang="ja-JP" altLang="en-US" sz="1400" kern="100" dirty="0" smtClean="0">
                          <a:solidFill>
                            <a:schemeClr val="tx2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申込みの</a:t>
                      </a:r>
                      <a:r>
                        <a:rPr lang="ja-JP" sz="1400" kern="100" dirty="0" smtClean="0">
                          <a:solidFill>
                            <a:schemeClr val="tx2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結果</a:t>
                      </a:r>
                      <a:r>
                        <a:rPr lang="ja-JP" sz="1400" kern="100" dirty="0">
                          <a:solidFill>
                            <a:schemeClr val="tx2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はメールでお知らせします</a:t>
                      </a:r>
                      <a:r>
                        <a:rPr lang="ja-JP" sz="1400" kern="100" dirty="0" smtClean="0">
                          <a:solidFill>
                            <a:schemeClr val="tx2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。</a:t>
                      </a:r>
                      <a:endParaRPr lang="en-US" altLang="ja-JP" sz="1400" kern="100" dirty="0" smtClean="0">
                        <a:solidFill>
                          <a:schemeClr val="tx2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114300" indent="-114300" algn="l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solidFill>
                            <a:schemeClr val="tx2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緊急</a:t>
                      </a:r>
                      <a:r>
                        <a:rPr lang="ja-JP" sz="1400" kern="100" dirty="0">
                          <a:solidFill>
                            <a:schemeClr val="tx2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の事業の中止などの際にもメールでご連絡</a:t>
                      </a:r>
                      <a:r>
                        <a:rPr lang="ja-JP" sz="1400" kern="100" dirty="0" smtClean="0">
                          <a:solidFill>
                            <a:schemeClr val="tx2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いたしますので</a:t>
                      </a:r>
                      <a:r>
                        <a:rPr lang="ja-JP" sz="1400" kern="100" dirty="0">
                          <a:solidFill>
                            <a:schemeClr val="tx2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必ずメールをご確認ください。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solidFill>
                            <a:schemeClr val="tx2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＊いただいた個人情報は、</a:t>
                      </a:r>
                      <a:r>
                        <a:rPr lang="en-US" sz="1400" kern="100" dirty="0">
                          <a:solidFill>
                            <a:schemeClr val="tx2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sz="1400" kern="100" dirty="0">
                          <a:solidFill>
                            <a:schemeClr val="tx2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公財</a:t>
                      </a:r>
                      <a:r>
                        <a:rPr lang="en-US" sz="1400" kern="100" dirty="0">
                          <a:solidFill>
                            <a:schemeClr val="tx2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ja-JP" sz="1400" kern="100" dirty="0">
                          <a:solidFill>
                            <a:schemeClr val="tx2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藤沢市みらい創造財団</a:t>
                      </a:r>
                      <a:r>
                        <a:rPr lang="ja-JP" sz="1400" kern="100" dirty="0" smtClean="0">
                          <a:solidFill>
                            <a:schemeClr val="tx2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青少年</a:t>
                      </a:r>
                      <a:r>
                        <a:rPr lang="ja-JP" sz="1400" kern="100" dirty="0">
                          <a:solidFill>
                            <a:schemeClr val="tx2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事業課以外で</a:t>
                      </a:r>
                      <a:r>
                        <a:rPr lang="ja-JP" sz="1400" kern="100" dirty="0" smtClean="0">
                          <a:solidFill>
                            <a:schemeClr val="tx2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は使用</a:t>
                      </a:r>
                      <a:r>
                        <a:rPr lang="ja-JP" sz="1400" kern="100" dirty="0">
                          <a:solidFill>
                            <a:schemeClr val="tx2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しません</a:t>
                      </a:r>
                      <a:r>
                        <a:rPr lang="ja-JP" sz="1400" kern="100" dirty="0" smtClean="0">
                          <a:solidFill>
                            <a:schemeClr val="tx2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。</a:t>
                      </a:r>
                      <a:endParaRPr lang="ja-JP" sz="1400" kern="100" dirty="0">
                        <a:solidFill>
                          <a:schemeClr val="tx2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748122"/>
                  </a:ext>
                </a:extLst>
              </a:tr>
            </a:tbl>
          </a:graphicData>
        </a:graphic>
      </p:graphicFrame>
      <p:sp>
        <p:nvSpPr>
          <p:cNvPr id="62" name="正方形/長方形 61"/>
          <p:cNvSpPr/>
          <p:nvPr/>
        </p:nvSpPr>
        <p:spPr>
          <a:xfrm>
            <a:off x="2230355" y="9349506"/>
            <a:ext cx="4823677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914400"/>
            <a:r>
              <a:rPr kumimoji="1" lang="ja-JP" altLang="en-US" sz="2000" dirty="0" smtClean="0">
                <a:ln w="10160">
                  <a:solidFill>
                    <a:srgbClr val="4F81BD"/>
                  </a:solidFill>
                  <a:prstDash val="solid"/>
                </a:ln>
                <a:solidFill>
                  <a:prstClr val="black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ea typeface="ＭＳ Ｐゴシック" panose="020B0600070205080204" pitchFamily="50" charset="-128"/>
              </a:rPr>
              <a:t>辻堂青少年会館 ☎ ０４６６（３６</a:t>
            </a:r>
            <a:r>
              <a:rPr kumimoji="1" lang="ja-JP" altLang="en-US" sz="2000" dirty="0">
                <a:ln w="10160">
                  <a:solidFill>
                    <a:srgbClr val="4F81BD"/>
                  </a:solidFill>
                  <a:prstDash val="solid"/>
                </a:ln>
                <a:solidFill>
                  <a:prstClr val="black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ea typeface="ＭＳ Ｐゴシック" panose="020B0600070205080204" pitchFamily="50" charset="-128"/>
              </a:rPr>
              <a:t>）</a:t>
            </a:r>
            <a:r>
              <a:rPr kumimoji="1" lang="ja-JP" altLang="en-US" sz="2000" dirty="0" smtClean="0">
                <a:ln w="10160">
                  <a:solidFill>
                    <a:srgbClr val="4F81BD"/>
                  </a:solidFill>
                  <a:prstDash val="solid"/>
                </a:ln>
                <a:solidFill>
                  <a:prstClr val="black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ea typeface="ＭＳ Ｐゴシック" panose="020B0600070205080204" pitchFamily="50" charset="-128"/>
              </a:rPr>
              <a:t>３００２</a:t>
            </a:r>
            <a:endParaRPr kumimoji="1" lang="ja-JP" altLang="en-US" sz="2000" dirty="0">
              <a:ln w="10160">
                <a:solidFill>
                  <a:srgbClr val="4F81BD"/>
                </a:solidFill>
                <a:prstDash val="solid"/>
              </a:ln>
              <a:solidFill>
                <a:prstClr val="black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  <p:pic>
        <p:nvPicPr>
          <p:cNvPr id="63" name="図 6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2796974" y="9078918"/>
            <a:ext cx="2509849" cy="853943"/>
          </a:xfrm>
          <a:prstGeom prst="rect">
            <a:avLst/>
          </a:prstGeom>
        </p:spPr>
      </p:pic>
      <p:pic>
        <p:nvPicPr>
          <p:cNvPr id="64" name="図 63" descr="\\192.168.10.200\財団全体共通\財団ロゴマークデータ\みらいを応援します\青切り抜き.png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486" y="8902260"/>
            <a:ext cx="1787707" cy="469466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829" y="8179740"/>
            <a:ext cx="1357393" cy="1018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08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1368</TotalTime>
  <Words>245</Words>
  <Application>Microsoft Office PowerPoint</Application>
  <PresentationFormat>A4 210 x 297 mm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5" baseType="lpstr">
      <vt:lpstr>BIZ UDPゴシック</vt:lpstr>
      <vt:lpstr>HGP創英角ﾎﾟｯﾌﾟ体</vt:lpstr>
      <vt:lpstr>ＭＳ Ｐゴシック</vt:lpstr>
      <vt:lpstr>ＭＳ 明朝</vt:lpstr>
      <vt:lpstr>UD デジタル 教科書体 N-B</vt:lpstr>
      <vt:lpstr>游ゴシック</vt:lpstr>
      <vt:lpstr>游ゴシック Light</vt:lpstr>
      <vt:lpstr>游ゴシック Medium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辻堂青少年会館</dc:creator>
  <cp:lastModifiedBy>辻堂青少年会館</cp:lastModifiedBy>
  <cp:revision>109</cp:revision>
  <cp:lastPrinted>2021-07-08T06:56:00Z</cp:lastPrinted>
  <dcterms:created xsi:type="dcterms:W3CDTF">2020-07-02T05:53:35Z</dcterms:created>
  <dcterms:modified xsi:type="dcterms:W3CDTF">2022-05-30T01:26:22Z</dcterms:modified>
</cp:coreProperties>
</file>