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00FF"/>
    <a:srgbClr val="C34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3944-E3A0-4E36-A1E8-C421FAB71E29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D0C5-6F65-494F-A3B9-9A5C7B7974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9395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3944-E3A0-4E36-A1E8-C421FAB71E29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D0C5-6F65-494F-A3B9-9A5C7B7974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6996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4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4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3944-E3A0-4E36-A1E8-C421FAB71E29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D0C5-6F65-494F-A3B9-9A5C7B7974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8812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3944-E3A0-4E36-A1E8-C421FAB71E29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D0C5-6F65-494F-A3B9-9A5C7B7974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5309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8" y="2469625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8" y="6629226"/>
            <a:ext cx="5915025" cy="216693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3944-E3A0-4E36-A1E8-C421FAB71E29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D0C5-6F65-494F-A3B9-9A5C7B7974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485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3944-E3A0-4E36-A1E8-C421FAB71E29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D0C5-6F65-494F-A3B9-9A5C7B7974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713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3" y="527406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8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3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5" y="2428348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5" y="3618443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3944-E3A0-4E36-A1E8-C421FAB71E29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D0C5-6F65-494F-A3B9-9A5C7B7974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543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3944-E3A0-4E36-A1E8-C421FAB71E29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D0C5-6F65-494F-A3B9-9A5C7B7974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409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3944-E3A0-4E36-A1E8-C421FAB71E29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D0C5-6F65-494F-A3B9-9A5C7B7974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8156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5" y="1426284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3944-E3A0-4E36-A1E8-C421FAB71E29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D0C5-6F65-494F-A3B9-9A5C7B7974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075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5" y="1426284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3944-E3A0-4E36-A1E8-C421FAB71E29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D0C5-6F65-494F-A3B9-9A5C7B7974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4629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90" y="527406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90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83944-E3A0-4E36-A1E8-C421FAB71E29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5" y="9181397"/>
            <a:ext cx="2314575" cy="527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7D0C5-6F65-494F-A3B9-9A5C7B7974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212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図 33"/>
          <p:cNvPicPr>
            <a:picLocks noChangeAspect="1"/>
          </p:cNvPicPr>
          <p:nvPr/>
        </p:nvPicPr>
        <p:blipFill rotWithShape="1">
          <a:blip r:embed="rId2"/>
          <a:srcRect l="26336" t="31892" r="61662" b="52334"/>
          <a:stretch/>
        </p:blipFill>
        <p:spPr>
          <a:xfrm>
            <a:off x="3809611" y="-14108"/>
            <a:ext cx="840511" cy="872228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 rotWithShape="1">
          <a:blip r:embed="rId2"/>
          <a:srcRect l="38608" t="32238" r="50159" b="52736"/>
          <a:stretch/>
        </p:blipFill>
        <p:spPr>
          <a:xfrm>
            <a:off x="4582492" y="-659"/>
            <a:ext cx="796979" cy="841678"/>
          </a:xfrm>
          <a:prstGeom prst="rect">
            <a:avLst/>
          </a:prstGeom>
        </p:spPr>
      </p:pic>
      <p:sp>
        <p:nvSpPr>
          <p:cNvPr id="8" name="楕円 7"/>
          <p:cNvSpPr/>
          <p:nvPr/>
        </p:nvSpPr>
        <p:spPr>
          <a:xfrm>
            <a:off x="345903" y="5692491"/>
            <a:ext cx="1069659" cy="56224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16"/>
          </a:p>
        </p:txBody>
      </p:sp>
      <p:sp>
        <p:nvSpPr>
          <p:cNvPr id="7" name="楕円 6"/>
          <p:cNvSpPr/>
          <p:nvPr/>
        </p:nvSpPr>
        <p:spPr>
          <a:xfrm>
            <a:off x="297610" y="5022296"/>
            <a:ext cx="1064612" cy="55629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16"/>
          </a:p>
        </p:txBody>
      </p:sp>
      <p:sp>
        <p:nvSpPr>
          <p:cNvPr id="3" name="楕円 2"/>
          <p:cNvSpPr/>
          <p:nvPr/>
        </p:nvSpPr>
        <p:spPr>
          <a:xfrm>
            <a:off x="274851" y="4110862"/>
            <a:ext cx="1110131" cy="5904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16" dirty="0"/>
          </a:p>
        </p:txBody>
      </p:sp>
      <p:sp>
        <p:nvSpPr>
          <p:cNvPr id="23" name="楕円 22"/>
          <p:cNvSpPr/>
          <p:nvPr/>
        </p:nvSpPr>
        <p:spPr>
          <a:xfrm>
            <a:off x="51650" y="1118961"/>
            <a:ext cx="6679869" cy="153924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16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21198" y="80874"/>
            <a:ext cx="3295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999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辻堂発</a:t>
            </a:r>
            <a:r>
              <a:rPr kumimoji="1" lang="ja-JP" altLang="en-US" sz="1999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en-US" altLang="ja-JP" sz="1999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SDGs</a:t>
            </a:r>
            <a:r>
              <a:rPr kumimoji="1" lang="ja-JP" altLang="en-US" sz="1999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プロジェクト！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85001" t="47334" r="3297" b="38875"/>
          <a:stretch/>
        </p:blipFill>
        <p:spPr>
          <a:xfrm>
            <a:off x="6037376" y="29552"/>
            <a:ext cx="820625" cy="763638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39509" y="1514397"/>
            <a:ext cx="6679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kern="1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つじせい</a:t>
            </a:r>
            <a:r>
              <a:rPr lang="ja-JP" altLang="ja-JP" sz="4400" kern="1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もったいない</a:t>
            </a:r>
            <a:r>
              <a:rPr lang="ja-JP" altLang="en-US" sz="4400" kern="1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ネット</a:t>
            </a:r>
            <a:endParaRPr lang="en-US" altLang="ja-JP" sz="4400" kern="10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ctr"/>
            <a:r>
              <a:rPr lang="ja-JP" altLang="ja-JP" sz="2800" kern="100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～食品ロス</a:t>
            </a:r>
            <a:r>
              <a:rPr lang="en-US" altLang="ja-JP" sz="2800" kern="100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zero</a:t>
            </a:r>
            <a:r>
              <a:rPr lang="ja-JP" altLang="ja-JP" sz="2800" kern="100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～</a:t>
            </a:r>
            <a:endParaRPr lang="ja-JP" altLang="en-US" sz="2800" dirty="0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14691" y="6694970"/>
            <a:ext cx="6243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latin typeface="+mn-ea"/>
              </a:rPr>
              <a:t>辻</a:t>
            </a:r>
            <a:r>
              <a:rPr kumimoji="1" lang="ja-JP" altLang="en-US" sz="1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堂</a:t>
            </a:r>
            <a:r>
              <a:rPr kumimoji="1" lang="ja-JP" altLang="en-US" sz="1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青少年会館では</a:t>
            </a:r>
            <a:r>
              <a:rPr kumimoji="1" lang="en-US" altLang="ja-JP" sz="1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2030</a:t>
            </a:r>
            <a:r>
              <a:rPr kumimoji="1" lang="ja-JP" altLang="en-US" sz="1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年に主役となる子どもたちが</a:t>
            </a:r>
            <a:r>
              <a:rPr kumimoji="1" lang="en-US" altLang="ja-JP" sz="1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SDGs</a:t>
            </a:r>
            <a:r>
              <a:rPr kumimoji="1" lang="ja-JP" altLang="en-US" sz="1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の関心を高め自ら考え行動するプロジェクトをシリーズで開催します。</a:t>
            </a:r>
          </a:p>
        </p:txBody>
      </p:sp>
      <p:sp>
        <p:nvSpPr>
          <p:cNvPr id="20" name="角丸四角形 19"/>
          <p:cNvSpPr/>
          <p:nvPr/>
        </p:nvSpPr>
        <p:spPr>
          <a:xfrm>
            <a:off x="253059" y="6628440"/>
            <a:ext cx="6366867" cy="669265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16"/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2"/>
          <a:srcRect l="24919" t="16474" r="1276" b="21161"/>
          <a:stretch/>
        </p:blipFill>
        <p:spPr>
          <a:xfrm>
            <a:off x="221198" y="7470971"/>
            <a:ext cx="2043807" cy="136360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l="69701" t="43648" r="15625" b="38145"/>
          <a:stretch/>
        </p:blipFill>
        <p:spPr>
          <a:xfrm>
            <a:off x="5348708" y="35421"/>
            <a:ext cx="743077" cy="737574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302931" y="4109439"/>
            <a:ext cx="6612224" cy="2174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対　 象</a:t>
            </a:r>
            <a:r>
              <a:rPr kumimoji="1" lang="en-US" altLang="ja-JP" sz="2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 </a:t>
            </a:r>
            <a:r>
              <a:rPr kumimoji="1" lang="ja-JP" altLang="en-US" sz="2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応援が必要な子育て家庭</a:t>
            </a:r>
            <a:r>
              <a:rPr kumimoji="1" lang="en-US" altLang="ja-JP" sz="2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</a:t>
            </a:r>
            <a:r>
              <a:rPr kumimoji="1" lang="ja-JP" altLang="en-US" sz="2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世帯</a:t>
            </a:r>
            <a:endParaRPr kumimoji="1" lang="en-US" altLang="ja-JP" sz="24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</a:t>
            </a:r>
            <a:r>
              <a:rPr kumimoji="1" lang="ja-JP" altLang="en-US" sz="2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kumimoji="1" lang="en-US" altLang="ja-JP" sz="2000" b="1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kumimoji="1" lang="ja-JP" altLang="en-US" sz="200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電話予約の</a:t>
            </a:r>
            <a:r>
              <a:rPr kumimoji="1" lang="ja-JP" altLang="en-US" sz="2000" b="1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方優先</a:t>
            </a:r>
            <a:endParaRPr kumimoji="1" lang="en-US" altLang="ja-JP" sz="2000" b="1" dirty="0" smtClean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00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2000" b="1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</a:t>
            </a:r>
            <a:r>
              <a:rPr kumimoji="1" lang="ja-JP" altLang="en-US" b="1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</a:t>
            </a:r>
            <a:r>
              <a:rPr kumimoji="1" lang="en-US" altLang="ja-JP" b="1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9/12(</a:t>
            </a:r>
            <a:r>
              <a:rPr kumimoji="1" lang="ja-JP" altLang="en-US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月</a:t>
            </a:r>
            <a:r>
              <a:rPr kumimoji="1" lang="en-US" altLang="ja-JP" b="1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)9</a:t>
            </a:r>
            <a:r>
              <a:rPr kumimoji="1" lang="ja-JP" altLang="en-US" b="1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時～前日</a:t>
            </a:r>
            <a:r>
              <a:rPr kumimoji="1" lang="en-US" altLang="ja-JP" b="1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17</a:t>
            </a:r>
            <a:r>
              <a:rPr kumimoji="1" lang="ja-JP" altLang="en-US" b="1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：</a:t>
            </a:r>
            <a:r>
              <a:rPr kumimoji="1" lang="en-US" altLang="ja-JP" b="1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00</a:t>
            </a:r>
            <a:r>
              <a:rPr kumimoji="1" lang="ja-JP" altLang="en-US" b="1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迄予約受付）</a:t>
            </a:r>
            <a:endParaRPr kumimoji="1" lang="en-US" altLang="ja-JP" b="1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持ち物 </a:t>
            </a:r>
            <a:r>
              <a:rPr kumimoji="1" lang="en-US" altLang="ja-JP" sz="2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</a:t>
            </a:r>
            <a:r>
              <a:rPr kumimoji="1" lang="ja-JP" altLang="en-US" sz="2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マイバッグ</a:t>
            </a:r>
            <a:endParaRPr kumimoji="1" lang="en-US" altLang="ja-JP" sz="24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ts val="2600"/>
              </a:lnSpc>
            </a:pPr>
            <a:endParaRPr kumimoji="1" lang="en-US" altLang="ja-JP" sz="2400" b="1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ts val="2600"/>
              </a:lnSpc>
            </a:pPr>
            <a:r>
              <a:rPr kumimoji="1" lang="ja-JP" altLang="en-US" sz="2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場</a:t>
            </a:r>
            <a:r>
              <a:rPr kumimoji="1" lang="ja-JP" altLang="en-US" sz="2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 </a:t>
            </a:r>
            <a:r>
              <a:rPr kumimoji="1" lang="ja-JP" altLang="en-US" sz="2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所    </a:t>
            </a:r>
            <a:r>
              <a:rPr kumimoji="1" lang="ja-JP" altLang="en-US" sz="2400" b="1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辻</a:t>
            </a:r>
            <a:r>
              <a:rPr kumimoji="1" lang="ja-JP" altLang="en-US" sz="2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堂</a:t>
            </a:r>
            <a:r>
              <a:rPr kumimoji="1" lang="ja-JP" altLang="en-US" sz="2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青少年会館</a:t>
            </a:r>
            <a:endParaRPr kumimoji="1" lang="ja-JP" altLang="en-US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-371136" y="3231447"/>
            <a:ext cx="7323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ln w="1016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　 </a:t>
            </a:r>
            <a:r>
              <a:rPr lang="en-US" altLang="ja-JP" sz="4000" b="1" dirty="0" smtClean="0">
                <a:ln w="1016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10</a:t>
            </a:r>
            <a:r>
              <a:rPr kumimoji="1" lang="ja-JP" altLang="en-US" sz="4000" b="1" dirty="0" smtClean="0">
                <a:ln w="1016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</a:t>
            </a:r>
            <a:r>
              <a:rPr kumimoji="1" lang="en-US" altLang="ja-JP" sz="4000" b="1" dirty="0" smtClean="0">
                <a:ln w="1016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r>
            <a:r>
              <a:rPr lang="ja-JP" altLang="en-US" sz="4000" b="1" dirty="0" smtClean="0">
                <a:ln w="1016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</a:t>
            </a:r>
            <a:r>
              <a:rPr kumimoji="1" lang="ja-JP" altLang="en-US" sz="4000" b="1" dirty="0">
                <a:ln w="1016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（土）　</a:t>
            </a:r>
            <a:r>
              <a:rPr lang="en-US" altLang="ja-JP" sz="3600" b="1" dirty="0">
                <a:ln w="1016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9</a:t>
            </a:r>
            <a:r>
              <a:rPr lang="ja-JP" altLang="en-US" sz="3600" b="1" dirty="0" smtClean="0">
                <a:ln w="1016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lang="en-US" altLang="ja-JP" sz="3600" b="1" dirty="0" smtClean="0">
                <a:ln w="1016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00</a:t>
            </a:r>
            <a:r>
              <a:rPr lang="ja-JP" altLang="en-US" sz="3600" b="1" dirty="0" smtClean="0">
                <a:ln w="1016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</a:t>
            </a:r>
            <a:r>
              <a:rPr lang="en-US" altLang="ja-JP" sz="3600" b="1" dirty="0" smtClean="0">
                <a:ln w="1016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9</a:t>
            </a:r>
            <a:r>
              <a:rPr lang="ja-JP" altLang="en-US" sz="3600" b="1" dirty="0" smtClean="0">
                <a:ln w="1016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lang="en-US" altLang="ja-JP" sz="3600" b="1" dirty="0" smtClean="0">
                <a:ln w="1016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45</a:t>
            </a:r>
            <a:endParaRPr kumimoji="1" lang="ja-JP" altLang="en-US" sz="3600" b="1" dirty="0">
              <a:ln w="10160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428839" y="3778439"/>
            <a:ext cx="2281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なくなり次第終了</a:t>
            </a: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997" y="5270163"/>
            <a:ext cx="1698379" cy="939801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822947" y="2668954"/>
            <a:ext cx="53902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食料品を無料で配布します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022319" y="1191514"/>
            <a:ext cx="2813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latin typeface="+mj-ea"/>
                <a:ea typeface="+mj-ea"/>
              </a:rPr>
              <a:t>毎月第</a:t>
            </a:r>
            <a:r>
              <a:rPr kumimoji="1" lang="en-US" altLang="ja-JP" sz="2400" b="1" dirty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latin typeface="+mj-ea"/>
                <a:ea typeface="+mj-ea"/>
              </a:rPr>
              <a:t>1</a:t>
            </a:r>
            <a:r>
              <a:rPr kumimoji="1" lang="ja-JP" altLang="en-US" sz="2400" b="1" dirty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latin typeface="+mj-ea"/>
                <a:ea typeface="+mj-ea"/>
              </a:rPr>
              <a:t>土曜日開催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1211" y="7636337"/>
            <a:ext cx="2186428" cy="1496234"/>
          </a:xfrm>
          <a:prstGeom prst="rect">
            <a:avLst/>
          </a:prstGeom>
          <a:ln w="28575">
            <a:solidFill>
              <a:srgbClr val="FF00FF"/>
            </a:solidFill>
          </a:ln>
        </p:spPr>
      </p:pic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233" t="46708" r="12907" b="42596"/>
          <a:stretch/>
        </p:blipFill>
        <p:spPr>
          <a:xfrm>
            <a:off x="221198" y="9127393"/>
            <a:ext cx="2644366" cy="397927"/>
          </a:xfrm>
          <a:prstGeom prst="rect">
            <a:avLst/>
          </a:prstGeom>
        </p:spPr>
      </p:pic>
      <p:sp>
        <p:nvSpPr>
          <p:cNvPr id="35" name="正方形/長方形 34"/>
          <p:cNvSpPr/>
          <p:nvPr/>
        </p:nvSpPr>
        <p:spPr>
          <a:xfrm>
            <a:off x="-21884" y="9489399"/>
            <a:ext cx="6762614" cy="400110"/>
          </a:xfrm>
          <a:prstGeom prst="rect">
            <a:avLst/>
          </a:prstGeom>
          <a:noFill/>
        </p:spPr>
        <p:txBody>
          <a:bodyPr wrap="square" lIns="91439" tIns="45720" rIns="91439" bIns="45720">
            <a:spAutoFit/>
          </a:bodyPr>
          <a:lstStyle/>
          <a:p>
            <a:pPr algn="ctr" defTabSz="914338"/>
            <a:r>
              <a:rPr kumimoji="1" lang="ja-JP" altLang="en-US" sz="1999" dirty="0">
                <a:ln w="10160">
                  <a:solidFill>
                    <a:srgbClr val="4F81BD"/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ea typeface="ＭＳ Ｐゴシック" panose="020B0600070205080204" pitchFamily="50" charset="-128"/>
              </a:rPr>
              <a:t>　</a:t>
            </a:r>
            <a:r>
              <a:rPr kumimoji="1" lang="ja-JP" altLang="en-US" sz="1999" dirty="0">
                <a:ln w="1016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ea typeface="ＭＳ Ｐゴシック" panose="020B0600070205080204" pitchFamily="50" charset="-128"/>
              </a:rPr>
              <a:t>辻堂青少年会館　   </a:t>
            </a:r>
            <a:r>
              <a:rPr kumimoji="1" lang="ja-JP" altLang="en-US" sz="1416" dirty="0">
                <a:ln w="1016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ea typeface="ＭＳ Ｐゴシック" panose="020B0600070205080204" pitchFamily="50" charset="-128"/>
              </a:rPr>
              <a:t>藤沢辻堂２</a:t>
            </a:r>
            <a:r>
              <a:rPr kumimoji="1" lang="en-US" altLang="ja-JP" sz="1416" dirty="0">
                <a:ln w="1016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ea typeface="ＭＳ Ｐゴシック" panose="020B0600070205080204" pitchFamily="50" charset="-128"/>
              </a:rPr>
              <a:t>-</a:t>
            </a:r>
            <a:r>
              <a:rPr kumimoji="1" lang="ja-JP" altLang="en-US" sz="1416" dirty="0">
                <a:ln w="1016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ea typeface="ＭＳ Ｐゴシック" panose="020B0600070205080204" pitchFamily="50" charset="-128"/>
              </a:rPr>
              <a:t>８</a:t>
            </a:r>
            <a:r>
              <a:rPr kumimoji="1" lang="en-US" altLang="ja-JP" sz="1416" dirty="0">
                <a:ln w="1016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ea typeface="ＭＳ Ｐゴシック" panose="020B0600070205080204" pitchFamily="50" charset="-128"/>
              </a:rPr>
              <a:t>-</a:t>
            </a:r>
            <a:r>
              <a:rPr kumimoji="1" lang="ja-JP" altLang="en-US" sz="1416" dirty="0">
                <a:ln w="1016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ea typeface="ＭＳ Ｐゴシック" panose="020B0600070205080204" pitchFamily="50" charset="-128"/>
              </a:rPr>
              <a:t>３１ ☎ ０４６６（３６）３００２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26504" y="29552"/>
            <a:ext cx="6798366" cy="9859957"/>
          </a:xfrm>
          <a:prstGeom prst="rect">
            <a:avLst/>
          </a:prstGeom>
          <a:noFill/>
          <a:ln w="76200"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95038" y="819294"/>
            <a:ext cx="595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tx2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心身</a:t>
            </a:r>
            <a:r>
              <a:rPr kumimoji="1" lang="ja-JP" altLang="en-US" dirty="0">
                <a:solidFill>
                  <a:schemeClr val="tx2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</a:t>
            </a:r>
            <a:r>
              <a:rPr kumimoji="1" lang="ja-JP" altLang="en-US" dirty="0" smtClean="0">
                <a:solidFill>
                  <a:schemeClr val="tx2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健康と持続</a:t>
            </a:r>
            <a:r>
              <a:rPr kumimoji="1" lang="ja-JP" altLang="en-US" dirty="0">
                <a:solidFill>
                  <a:schemeClr val="tx2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可能な食</a:t>
            </a:r>
            <a:r>
              <a:rPr kumimoji="1" lang="ja-JP" altLang="en-US" dirty="0" smtClean="0">
                <a:solidFill>
                  <a:schemeClr val="tx2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を支える</a:t>
            </a:r>
            <a:r>
              <a:rPr kumimoji="1" lang="ja-JP" altLang="en-US" dirty="0">
                <a:solidFill>
                  <a:schemeClr val="tx2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食育の</a:t>
            </a:r>
            <a:r>
              <a:rPr kumimoji="1" lang="ja-JP" altLang="en-US" dirty="0" smtClean="0">
                <a:solidFill>
                  <a:schemeClr val="tx2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推進に挑戦</a:t>
            </a:r>
            <a:r>
              <a:rPr kumimoji="1" lang="en-US" altLang="ja-JP" dirty="0" smtClean="0">
                <a:solidFill>
                  <a:schemeClr val="tx2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!!</a:t>
            </a:r>
            <a:endParaRPr kumimoji="1" lang="ja-JP" altLang="en-US" dirty="0">
              <a:solidFill>
                <a:schemeClr val="tx2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14691" y="6309898"/>
            <a:ext cx="65887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b="1" dirty="0" smtClean="0">
                <a:solidFill>
                  <a:schemeClr val="accent6">
                    <a:lumMod val="75000"/>
                  </a:schemeClr>
                </a:solidFill>
              </a:rPr>
              <a:t>※</a:t>
            </a:r>
            <a:r>
              <a:rPr lang="ja-JP" altLang="en-US" sz="1200" b="1" dirty="0" smtClean="0">
                <a:solidFill>
                  <a:schemeClr val="accent6">
                    <a:lumMod val="75000"/>
                  </a:schemeClr>
                </a:solidFill>
              </a:rPr>
              <a:t>ご利用</a:t>
            </a:r>
            <a:r>
              <a:rPr lang="ja-JP" altLang="en-US" sz="1200" b="1" dirty="0">
                <a:solidFill>
                  <a:schemeClr val="accent6">
                    <a:lumMod val="75000"/>
                  </a:schemeClr>
                </a:solidFill>
              </a:rPr>
              <a:t>等にあたっては、引き続き感染防止対策へのご理解とご協力をお願いいたします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38" y="7677899"/>
            <a:ext cx="2107233" cy="1226928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126481" y="1225372"/>
            <a:ext cx="995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99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SDGs</a:t>
            </a:r>
            <a:endParaRPr kumimoji="1" lang="ja-JP" altLang="en-US" sz="1999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B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610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1433</TotalTime>
  <Words>190</Words>
  <Application>Microsoft Office PowerPoint</Application>
  <PresentationFormat>A4 210 x 297 mm</PresentationFormat>
  <Paragraphs>18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5" baseType="lpstr">
      <vt:lpstr>HGP創英角ｺﾞｼｯｸUB</vt:lpstr>
      <vt:lpstr>HGSｺﾞｼｯｸE</vt:lpstr>
      <vt:lpstr>HG丸ｺﾞｼｯｸM-PRO</vt:lpstr>
      <vt:lpstr>ＭＳ Ｐゴシック</vt:lpstr>
      <vt:lpstr>UD デジタル 教科書体 N-B</vt:lpstr>
      <vt:lpstr>UD デジタル 教科書体 NK-B</vt:lpstr>
      <vt:lpstr>UD デジタル 教科書体 NP-B</vt:lpstr>
      <vt:lpstr>游ゴシック</vt:lpstr>
      <vt:lpstr>游ゴシック Light</vt:lpstr>
      <vt:lpstr>Arial</vt:lpstr>
      <vt:lpstr>Calibri</vt:lpstr>
      <vt:lpstr>Calibri Light</vt:lpstr>
      <vt:lpstr>Times New Roman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辻堂青少年会館</dc:creator>
  <cp:lastModifiedBy>辻堂青少年会館</cp:lastModifiedBy>
  <cp:revision>147</cp:revision>
  <cp:lastPrinted>2021-09-25T05:02:34Z</cp:lastPrinted>
  <dcterms:created xsi:type="dcterms:W3CDTF">2021-03-31T00:35:17Z</dcterms:created>
  <dcterms:modified xsi:type="dcterms:W3CDTF">2022-07-26T06:17:54Z</dcterms:modified>
</cp:coreProperties>
</file>