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</p:sldIdLst>
  <p:sldSz cx="6858000" cy="9144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AF2"/>
    <a:srgbClr val="FCEA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7" d="100"/>
          <a:sy n="77" d="100"/>
        </p:scale>
        <p:origin x="189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B57F-9748-4D6B-A6BD-97EDA4E4E518}" type="datetimeFigureOut">
              <a:rPr kumimoji="1" lang="ja-JP" altLang="en-US" smtClean="0"/>
              <a:t>2023/3/13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F3C9-6647-4D71-8AE0-B4EE0B6265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519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B57F-9748-4D6B-A6BD-97EDA4E4E518}" type="datetimeFigureOut">
              <a:rPr kumimoji="1" lang="ja-JP" altLang="en-US" smtClean="0"/>
              <a:t>2023/3/13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F3C9-6647-4D71-8AE0-B4EE0B6265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6477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B57F-9748-4D6B-A6BD-97EDA4E4E518}" type="datetimeFigureOut">
              <a:rPr kumimoji="1" lang="ja-JP" altLang="en-US" smtClean="0"/>
              <a:t>2023/3/13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F3C9-6647-4D71-8AE0-B4EE0B6265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9367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B57F-9748-4D6B-A6BD-97EDA4E4E518}" type="datetimeFigureOut">
              <a:rPr kumimoji="1" lang="ja-JP" altLang="en-US" smtClean="0"/>
              <a:t>2023/3/13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F3C9-6647-4D71-8AE0-B4EE0B6265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432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B57F-9748-4D6B-A6BD-97EDA4E4E518}" type="datetimeFigureOut">
              <a:rPr kumimoji="1" lang="ja-JP" altLang="en-US" smtClean="0"/>
              <a:t>2023/3/13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F3C9-6647-4D71-8AE0-B4EE0B6265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60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B57F-9748-4D6B-A6BD-97EDA4E4E518}" type="datetimeFigureOut">
              <a:rPr kumimoji="1" lang="ja-JP" altLang="en-US" smtClean="0"/>
              <a:t>2023/3/13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F3C9-6647-4D71-8AE0-B4EE0B6265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3694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B57F-9748-4D6B-A6BD-97EDA4E4E518}" type="datetimeFigureOut">
              <a:rPr kumimoji="1" lang="ja-JP" altLang="en-US" smtClean="0"/>
              <a:t>2023/3/13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F3C9-6647-4D71-8AE0-B4EE0B6265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3872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B57F-9748-4D6B-A6BD-97EDA4E4E518}" type="datetimeFigureOut">
              <a:rPr kumimoji="1" lang="ja-JP" altLang="en-US" smtClean="0"/>
              <a:t>2023/3/13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F3C9-6647-4D71-8AE0-B4EE0B6265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9156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B57F-9748-4D6B-A6BD-97EDA4E4E518}" type="datetimeFigureOut">
              <a:rPr kumimoji="1" lang="ja-JP" altLang="en-US" smtClean="0"/>
              <a:t>2023/3/13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F3C9-6647-4D71-8AE0-B4EE0B6265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9263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B57F-9748-4D6B-A6BD-97EDA4E4E518}" type="datetimeFigureOut">
              <a:rPr kumimoji="1" lang="ja-JP" altLang="en-US" smtClean="0"/>
              <a:t>2023/3/13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F3C9-6647-4D71-8AE0-B4EE0B6265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5534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B57F-9748-4D6B-A6BD-97EDA4E4E518}" type="datetimeFigureOut">
              <a:rPr kumimoji="1" lang="ja-JP" altLang="en-US" smtClean="0"/>
              <a:t>2023/3/13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F3C9-6647-4D71-8AE0-B4EE0B6265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6996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AB57F-9748-4D6B-A6BD-97EDA4E4E518}" type="datetimeFigureOut">
              <a:rPr kumimoji="1" lang="ja-JP" altLang="en-US" smtClean="0"/>
              <a:t>2023/3/13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2F3C9-6647-4D71-8AE0-B4EE0B6265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579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2"/>
          <a:srcRect l="59028" t="34871"/>
          <a:stretch/>
        </p:blipFill>
        <p:spPr>
          <a:xfrm>
            <a:off x="4729501" y="2677481"/>
            <a:ext cx="2150666" cy="2493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DFFFF"/>
              </a:clrFrom>
              <a:clrTo>
                <a:srgbClr val="FDFFFF">
                  <a:alpha val="0"/>
                </a:srgbClr>
              </a:clrTo>
            </a:clrChange>
          </a:blip>
          <a:srcRect l="1855" t="32919" r="88940" b="58174"/>
          <a:stretch/>
        </p:blipFill>
        <p:spPr>
          <a:xfrm>
            <a:off x="-21024" y="1718368"/>
            <a:ext cx="2751697" cy="212996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183180" y="5548582"/>
            <a:ext cx="4286618" cy="505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686" dirty="0">
                <a:solidFill>
                  <a:schemeClr val="accent1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0" t="48301" r="29542" b="35265"/>
          <a:stretch/>
        </p:blipFill>
        <p:spPr>
          <a:xfrm>
            <a:off x="3662036" y="7762305"/>
            <a:ext cx="2839284" cy="658905"/>
          </a:xfrm>
          <a:prstGeom prst="rect">
            <a:avLst/>
          </a:prstGeom>
        </p:spPr>
      </p:pic>
      <p:sp>
        <p:nvSpPr>
          <p:cNvPr id="6" name="AutoShape 2" descr="image"/>
          <p:cNvSpPr>
            <a:spLocks noChangeAspect="1" noChangeArrowheads="1"/>
          </p:cNvSpPr>
          <p:nvPr/>
        </p:nvSpPr>
        <p:spPr bwMode="auto">
          <a:xfrm>
            <a:off x="-4074532" y="-881539"/>
            <a:ext cx="454856" cy="45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6457" tIns="68228" rIns="136457" bIns="68228" numCol="1" anchor="t" anchorCtr="0" compatLnSpc="1">
            <a:prstTxWarp prst="textNoShape">
              <a:avLst/>
            </a:prstTxWarp>
          </a:bodyPr>
          <a:lstStyle/>
          <a:p>
            <a:endParaRPr lang="ja-JP" altLang="en-US" sz="2686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-1268508" y="-2142911"/>
            <a:ext cx="2803508" cy="505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2686" dirty="0"/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2012776" y="4828255"/>
            <a:ext cx="6133326" cy="505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6457" tIns="68228" rIns="136457" bIns="6822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64559"/>
            <a:r>
              <a:rPr lang="ja-JP" altLang="en-US" sz="2388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endParaRPr lang="ja-JP" altLang="en-US" sz="2388" dirty="0">
              <a:solidFill>
                <a:srgbClr val="7030A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28" name="表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532468"/>
              </p:ext>
            </p:extLst>
          </p:nvPr>
        </p:nvGraphicFramePr>
        <p:xfrm>
          <a:off x="183468" y="6220228"/>
          <a:ext cx="6540568" cy="1417320"/>
        </p:xfrm>
        <a:graphic>
          <a:graphicData uri="http://schemas.openxmlformats.org/drawingml/2006/table">
            <a:tbl>
              <a:tblPr/>
              <a:tblGrid>
                <a:gridCol w="6540568">
                  <a:extLst>
                    <a:ext uri="{9D8B030D-6E8A-4147-A177-3AD203B41FA5}">
                      <a16:colId xmlns:a16="http://schemas.microsoft.com/office/drawing/2014/main" val="3500780721"/>
                    </a:ext>
                  </a:extLst>
                </a:gridCol>
              </a:tblGrid>
              <a:tr h="1413252">
                <a:tc>
                  <a:txBody>
                    <a:bodyPr/>
                    <a:lstStyle/>
                    <a:p>
                      <a:pPr marL="114300" indent="-114300" algn="l">
                        <a:spcAft>
                          <a:spcPts val="0"/>
                        </a:spcAft>
                      </a:pPr>
                      <a:r>
                        <a:rPr lang="ja-JP" sz="1200" b="0" kern="100" dirty="0" smtClean="0">
                          <a:solidFill>
                            <a:srgbClr val="002060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＊</a:t>
                      </a:r>
                      <a:r>
                        <a:rPr lang="ja-JP" sz="1200" b="0" kern="100" dirty="0">
                          <a:solidFill>
                            <a:srgbClr val="002060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抽選の結果はメールでお知らせします。事業に参加される際の必要事項や、緊急の事業の中止などの際にもメールでご連絡いたしますので必ずメールをご確認ください。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200" b="0" kern="100" dirty="0">
                          <a:solidFill>
                            <a:srgbClr val="002060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＊いただいた個人情報は、</a:t>
                      </a:r>
                      <a:r>
                        <a:rPr lang="en-US" sz="1200" b="0" kern="100" dirty="0">
                          <a:solidFill>
                            <a:srgbClr val="002060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ja-JP" sz="1200" b="0" kern="100" dirty="0">
                          <a:solidFill>
                            <a:srgbClr val="002060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公財</a:t>
                      </a:r>
                      <a:r>
                        <a:rPr lang="en-US" sz="1200" b="0" kern="100" dirty="0">
                          <a:solidFill>
                            <a:srgbClr val="002060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ja-JP" sz="1200" b="0" kern="100" dirty="0">
                          <a:solidFill>
                            <a:srgbClr val="002060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藤沢市みらい創造財団青少年事業課以外では使用しません。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200" b="0" kern="100" dirty="0">
                          <a:solidFill>
                            <a:srgbClr val="002060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＊活動の写真を当財団ホームページ、配布物、掲示物に掲載する場合があります。</a:t>
                      </a:r>
                    </a:p>
                    <a:p>
                      <a:pPr marL="914400" indent="-914400" algn="l">
                        <a:spcAft>
                          <a:spcPts val="0"/>
                        </a:spcAft>
                      </a:pPr>
                      <a:r>
                        <a:rPr lang="ja-JP" sz="1200" b="0" kern="100" dirty="0" smtClean="0">
                          <a:solidFill>
                            <a:srgbClr val="002060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【</a:t>
                      </a:r>
                      <a:r>
                        <a:rPr lang="ja-JP" sz="1200" b="0" kern="100" dirty="0">
                          <a:solidFill>
                            <a:srgbClr val="002060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落選された方へ</a:t>
                      </a:r>
                      <a:r>
                        <a:rPr lang="ja-JP" sz="1200" b="0" kern="100" dirty="0" smtClean="0">
                          <a:solidFill>
                            <a:srgbClr val="002060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】</a:t>
                      </a:r>
                      <a:endParaRPr lang="en-US" altLang="ja-JP" sz="1200" b="0" kern="100" dirty="0" smtClean="0">
                        <a:solidFill>
                          <a:srgbClr val="002060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marL="914400" indent="-914400" algn="l">
                        <a:spcAft>
                          <a:spcPts val="0"/>
                        </a:spcAft>
                      </a:pPr>
                      <a:r>
                        <a:rPr lang="ja-JP" sz="1200" b="0" kern="100" dirty="0" smtClean="0">
                          <a:solidFill>
                            <a:srgbClr val="002060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キャンセル</a:t>
                      </a:r>
                      <a:r>
                        <a:rPr lang="ja-JP" sz="1200" b="0" kern="100" dirty="0">
                          <a:solidFill>
                            <a:srgbClr val="002060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が出た場合、順番に電話で参加の確認をさせて</a:t>
                      </a:r>
                      <a:r>
                        <a:rPr lang="ja-JP" sz="1200" b="0" kern="100" dirty="0" smtClean="0">
                          <a:solidFill>
                            <a:srgbClr val="002060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いただきます</a:t>
                      </a:r>
                      <a:r>
                        <a:rPr lang="ja-JP" sz="1200" b="0" kern="100" dirty="0">
                          <a:solidFill>
                            <a:srgbClr val="002060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。</a:t>
                      </a:r>
                      <a:r>
                        <a:rPr lang="ja-JP" sz="1200" b="0" kern="100" dirty="0" smtClean="0">
                          <a:solidFill>
                            <a:srgbClr val="002060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電話</a:t>
                      </a:r>
                      <a:r>
                        <a:rPr lang="ja-JP" sz="1200" b="0" kern="100" dirty="0">
                          <a:solidFill>
                            <a:srgbClr val="002060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で</a:t>
                      </a:r>
                      <a:r>
                        <a:rPr lang="ja-JP" sz="1200" b="0" kern="100" dirty="0" smtClean="0">
                          <a:solidFill>
                            <a:srgbClr val="002060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連絡</a:t>
                      </a:r>
                      <a:r>
                        <a:rPr lang="ja-JP" altLang="en-US" sz="1200" b="0" kern="100" dirty="0" smtClean="0">
                          <a:solidFill>
                            <a:srgbClr val="002060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が</a:t>
                      </a:r>
                      <a:r>
                        <a:rPr lang="ja-JP" sz="1200" b="0" kern="100" dirty="0" err="1" smtClean="0">
                          <a:solidFill>
                            <a:srgbClr val="002060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つかなかっ</a:t>
                      </a:r>
                      <a:endParaRPr lang="en-US" altLang="ja-JP" sz="1200" b="0" kern="100" dirty="0" smtClean="0">
                        <a:solidFill>
                          <a:srgbClr val="002060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marL="914400" indent="-914400" algn="l">
                        <a:spcAft>
                          <a:spcPts val="0"/>
                        </a:spcAft>
                      </a:pPr>
                      <a:r>
                        <a:rPr lang="ja-JP" sz="1200" b="0" kern="100" dirty="0" smtClean="0">
                          <a:solidFill>
                            <a:srgbClr val="002060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た場合</a:t>
                      </a:r>
                      <a:r>
                        <a:rPr lang="ja-JP" altLang="en-US" sz="1200" b="0" kern="100" dirty="0" smtClean="0">
                          <a:solidFill>
                            <a:srgbClr val="002060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は</a:t>
                      </a:r>
                      <a:r>
                        <a:rPr lang="ja-JP" sz="1200" b="0" kern="100" dirty="0" smtClean="0">
                          <a:solidFill>
                            <a:srgbClr val="002060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次</a:t>
                      </a:r>
                      <a:r>
                        <a:rPr lang="ja-JP" sz="1200" b="0" kern="100" dirty="0">
                          <a:solidFill>
                            <a:srgbClr val="002060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の方にまわさせて</a:t>
                      </a:r>
                      <a:r>
                        <a:rPr lang="ja-JP" sz="1200" b="0" kern="100" dirty="0" smtClean="0">
                          <a:solidFill>
                            <a:srgbClr val="002060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いただきます</a:t>
                      </a:r>
                      <a:r>
                        <a:rPr lang="ja-JP" sz="1200" b="0" kern="100" dirty="0">
                          <a:solidFill>
                            <a:srgbClr val="002060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のでご承知おきください</a:t>
                      </a:r>
                      <a:r>
                        <a:rPr lang="ja-JP" sz="1200" b="0" kern="100" dirty="0" smtClean="0">
                          <a:solidFill>
                            <a:srgbClr val="002060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。</a:t>
                      </a:r>
                      <a:endParaRPr lang="en-US" altLang="ja-JP" sz="1200" b="0" kern="100" dirty="0" smtClean="0">
                        <a:solidFill>
                          <a:srgbClr val="002060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marL="914400" indent="-914400" algn="l">
                        <a:spcAft>
                          <a:spcPts val="0"/>
                        </a:spcAft>
                      </a:pPr>
                      <a:endParaRPr lang="ja-JP" sz="900" b="0" kern="100" dirty="0">
                        <a:solidFill>
                          <a:srgbClr val="002060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3814" marR="93814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402659"/>
                  </a:ext>
                </a:extLst>
              </a:tr>
            </a:tbl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729852" y="-124361"/>
            <a:ext cx="3803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chemeClr val="accent5">
                    <a:lumMod val="75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作って遊ぼう！</a:t>
            </a:r>
            <a:r>
              <a:rPr kumimoji="1" lang="ja-JP" altLang="en-US" sz="4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13898" y="4269516"/>
            <a:ext cx="60797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●対　　　 象</a:t>
            </a:r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kumimoji="1" lang="en-US" altLang="ja-JP" sz="2000" dirty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r>
            <a:r>
              <a:rPr kumimoji="1" lang="ja-JP" altLang="en-US" sz="2000" dirty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歳までの親子　</a:t>
            </a:r>
            <a:r>
              <a:rPr kumimoji="1" lang="en-US" altLang="ja-JP" sz="2000" dirty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kumimoji="1" lang="ja-JP" altLang="en-US" sz="2000" dirty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組</a:t>
            </a:r>
            <a:endParaRPr kumimoji="1" lang="en-US" altLang="ja-JP" sz="2000" dirty="0">
              <a:solidFill>
                <a:srgbClr val="00B05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000" dirty="0">
                <a:solidFill>
                  <a:srgbClr val="00B0F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●参　加　費  　</a:t>
            </a:r>
            <a:r>
              <a:rPr kumimoji="1" lang="ja-JP" altLang="en-US" sz="2000" dirty="0" smtClean="0">
                <a:solidFill>
                  <a:srgbClr val="00B0F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無料</a:t>
            </a:r>
            <a:r>
              <a:rPr kumimoji="1" lang="ja-JP" altLang="en-US" sz="2000" dirty="0" smtClean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endParaRPr kumimoji="1" lang="en-US" altLang="ja-JP" sz="2000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0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●持　ち　物　  持ち帰り袋・汚れていい服</a:t>
            </a:r>
            <a:endParaRPr kumimoji="1" lang="en-US" altLang="ja-JP" sz="2000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000" dirty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●申　込　み　　</a:t>
            </a:r>
            <a:r>
              <a:rPr lang="en-US" altLang="ja-JP" sz="2000" dirty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3/28(</a:t>
            </a:r>
            <a:r>
              <a:rPr lang="ja-JP" altLang="en-US" sz="2000" dirty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火</a:t>
            </a:r>
            <a:r>
              <a:rPr lang="en-US" altLang="ja-JP" sz="2000" dirty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)</a:t>
            </a:r>
            <a:r>
              <a:rPr lang="ja-JP" altLang="en-US" sz="2000" dirty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～　</a:t>
            </a:r>
            <a:r>
              <a:rPr lang="en-US" altLang="ja-JP" sz="2000" dirty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4/10(</a:t>
            </a:r>
            <a:r>
              <a:rPr lang="ja-JP" altLang="en-US" sz="2000" dirty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月</a:t>
            </a:r>
            <a:r>
              <a:rPr lang="en-US" altLang="ja-JP" sz="2000" dirty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)</a:t>
            </a:r>
            <a:r>
              <a:rPr lang="ja-JP" altLang="en-US" sz="2000" dirty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endParaRPr lang="en-US" altLang="ja-JP" sz="2000" dirty="0">
              <a:solidFill>
                <a:srgbClr val="7030A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sz="2000" dirty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　　　　　　　　</a:t>
            </a:r>
            <a:r>
              <a:rPr lang="ja-JP" altLang="en-US" sz="1600" dirty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に藤沢市みらい創造財団</a:t>
            </a:r>
            <a:r>
              <a:rPr lang="ja-JP" altLang="en-US" sz="1600" dirty="0" smtClean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ホーム</a:t>
            </a:r>
            <a:r>
              <a:rPr lang="ja-JP" altLang="en-US" sz="1600" dirty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ページの</a:t>
            </a:r>
            <a:endParaRPr lang="en-US" altLang="ja-JP" sz="1600" dirty="0" smtClean="0">
              <a:solidFill>
                <a:srgbClr val="7030A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r>
              <a:rPr lang="en-US" altLang="ja-JP" sz="1600" dirty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600" dirty="0" smtClean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                     </a:t>
            </a:r>
            <a:r>
              <a:rPr lang="ja-JP" altLang="en-US" sz="1600" dirty="0" smtClean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申込システ</a:t>
            </a:r>
            <a:r>
              <a:rPr lang="ja-JP" altLang="en-US" sz="1600" dirty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ムから申込・抽選</a:t>
            </a:r>
            <a:r>
              <a:rPr lang="ja-JP" altLang="en-US" sz="2000" dirty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2000" dirty="0" smtClean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                              </a:t>
            </a:r>
            <a:endParaRPr lang="ja-JP" altLang="en-US" sz="2000" dirty="0">
              <a:solidFill>
                <a:srgbClr val="7030A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662036" y="8339936"/>
            <a:ext cx="3589895" cy="78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問合せ</a:t>
            </a:r>
            <a:endParaRPr kumimoji="1" lang="en-US" altLang="ja-JP" dirty="0" smtClean="0"/>
          </a:p>
          <a:p>
            <a:r>
              <a:rPr kumimoji="1" lang="ja-JP" altLang="en-US" sz="2686" dirty="0" smtClean="0"/>
              <a:t>℡ </a:t>
            </a:r>
            <a:r>
              <a:rPr kumimoji="1" lang="en-US" altLang="ja-JP" sz="2686" dirty="0"/>
              <a:t>0466</a:t>
            </a:r>
            <a:r>
              <a:rPr kumimoji="1" lang="ja-JP" altLang="en-US" sz="2686" dirty="0"/>
              <a:t>（</a:t>
            </a:r>
            <a:r>
              <a:rPr kumimoji="1" lang="en-US" altLang="ja-JP" sz="2686" dirty="0"/>
              <a:t>36</a:t>
            </a:r>
            <a:r>
              <a:rPr kumimoji="1" lang="ja-JP" altLang="en-US" sz="2686" dirty="0"/>
              <a:t>）</a:t>
            </a:r>
            <a:r>
              <a:rPr kumimoji="1" lang="en-US" altLang="ja-JP" sz="2686" dirty="0"/>
              <a:t>3002</a:t>
            </a:r>
            <a:endParaRPr kumimoji="1" lang="ja-JP" altLang="en-US" sz="2686" dirty="0"/>
          </a:p>
        </p:txBody>
      </p:sp>
      <p:sp>
        <p:nvSpPr>
          <p:cNvPr id="34" name="テキスト ボックス 32"/>
          <p:cNvSpPr txBox="1"/>
          <p:nvPr/>
        </p:nvSpPr>
        <p:spPr>
          <a:xfrm>
            <a:off x="426938" y="1730602"/>
            <a:ext cx="5796420" cy="119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4178" b="1" dirty="0" smtClean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sz="4178" b="1" dirty="0" smtClean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4178" b="1" dirty="0" smtClean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24</a:t>
            </a:r>
            <a:r>
              <a:rPr kumimoji="1" lang="ja-JP" altLang="en-US" sz="4178" b="1" dirty="0" smtClean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ja-JP" altLang="en-US" sz="3582" b="1" dirty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（水）</a:t>
            </a:r>
            <a:endParaRPr kumimoji="1" lang="en-US" altLang="ja-JP" sz="3582" b="1" dirty="0">
              <a:solidFill>
                <a:schemeClr val="accent5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985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2985" b="1" dirty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午後</a:t>
            </a:r>
            <a:r>
              <a:rPr kumimoji="1" lang="en-US" altLang="ja-JP" sz="2985" b="1" dirty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985" b="1" dirty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</a:t>
            </a:r>
            <a:r>
              <a:rPr kumimoji="1" lang="en-US" altLang="ja-JP" sz="2985" b="1" dirty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kumimoji="1" lang="ja-JP" altLang="en-US" sz="2985" b="1" dirty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分～</a:t>
            </a:r>
            <a:r>
              <a:rPr kumimoji="1" lang="en-US" altLang="ja-JP" sz="2985" b="1" dirty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985" b="1" dirty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</a:t>
            </a:r>
            <a:r>
              <a:rPr kumimoji="1" lang="en-US" altLang="ja-JP" sz="2985" b="1" dirty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kumimoji="1" lang="ja-JP" altLang="en-US" sz="2985" b="1" dirty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分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6"/>
          <a:srcRect l="23167" t="3426" r="-3875" b="15698"/>
          <a:stretch/>
        </p:blipFill>
        <p:spPr>
          <a:xfrm rot="5400000">
            <a:off x="-3369209" y="287897"/>
            <a:ext cx="1468455" cy="1101660"/>
          </a:xfrm>
          <a:prstGeom prst="ellipse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847200" y="276390"/>
            <a:ext cx="526823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S</a:t>
            </a:r>
            <a:r>
              <a:rPr lang="en-US" altLang="ja-JP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A</a:t>
            </a:r>
            <a:r>
              <a:rPr lang="en-US" altLang="ja-JP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K</a:t>
            </a:r>
            <a:r>
              <a:rPr lang="en-US" altLang="ja-JP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</a:rPr>
              <a:t>U</a:t>
            </a:r>
            <a:r>
              <a:rPr lang="en-US" altLang="ja-JP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S</a:t>
            </a:r>
            <a:r>
              <a:rPr lang="en-US" altLang="ja-JP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A</a:t>
            </a:r>
            <a:r>
              <a:rPr lang="en-US" altLang="ja-JP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K</a:t>
            </a:r>
            <a:r>
              <a:rPr lang="en-US" altLang="ja-JP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U</a:t>
            </a:r>
            <a:r>
              <a:rPr lang="ja-JP" altLang="en-US" sz="7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！</a:t>
            </a:r>
            <a:endParaRPr lang="ja-JP" alt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52083" y="56418"/>
            <a:ext cx="6671953" cy="1638721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69024" t="43612" r="13046" b="42619"/>
          <a:stretch/>
        </p:blipFill>
        <p:spPr>
          <a:xfrm>
            <a:off x="5622678" y="43673"/>
            <a:ext cx="1201360" cy="738091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355919" y="1286971"/>
            <a:ext cx="6811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/>
              <a:t>～パパもママも今日は子どもたちと思いっきり遊んじゃおう！～</a:t>
            </a:r>
            <a:endParaRPr kumimoji="1" lang="ja-JP" altLang="en-US" sz="1600" b="1" dirty="0"/>
          </a:p>
        </p:txBody>
      </p:sp>
      <p:sp>
        <p:nvSpPr>
          <p:cNvPr id="14" name="正方形/長方形 13"/>
          <p:cNvSpPr/>
          <p:nvPr/>
        </p:nvSpPr>
        <p:spPr>
          <a:xfrm>
            <a:off x="-546882" y="-664739"/>
            <a:ext cx="46803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>
                <a:solidFill>
                  <a:srgbClr val="333333"/>
                </a:solidFill>
                <a:latin typeface="Hiragino Kaku Gothic Pro"/>
              </a:rPr>
              <a:t>紐</a:t>
            </a:r>
            <a:r>
              <a:rPr lang="ja-JP" altLang="en-US" dirty="0">
                <a:solidFill>
                  <a:srgbClr val="333333"/>
                </a:solidFill>
                <a:latin typeface="Hiragino Kaku Gothic Pro"/>
              </a:rPr>
              <a:t>を引っ張る</a:t>
            </a:r>
            <a:r>
              <a:rPr lang="ja-JP" altLang="en-US" dirty="0" smtClean="0">
                <a:solidFill>
                  <a:srgbClr val="333333"/>
                </a:solidFill>
                <a:latin typeface="Hiragino Kaku Gothic Pro"/>
              </a:rPr>
              <a:t>と人形</a:t>
            </a:r>
            <a:r>
              <a:rPr lang="ja-JP" altLang="en-US" dirty="0">
                <a:solidFill>
                  <a:srgbClr val="333333"/>
                </a:solidFill>
                <a:latin typeface="Hiragino Kaku Gothic Pro"/>
              </a:rPr>
              <a:t>が上</a:t>
            </a:r>
            <a:r>
              <a:rPr lang="ja-JP" altLang="en-US" dirty="0" smtClean="0">
                <a:solidFill>
                  <a:srgbClr val="333333"/>
                </a:solidFill>
                <a:latin typeface="Hiragino Kaku Gothic Pro"/>
              </a:rPr>
              <a:t>に登って</a:t>
            </a:r>
            <a:r>
              <a:rPr lang="ja-JP" altLang="en-US" dirty="0">
                <a:solidFill>
                  <a:srgbClr val="333333"/>
                </a:solidFill>
                <a:latin typeface="Hiragino Kaku Gothic Pro"/>
              </a:rPr>
              <a:t>いきます。</a:t>
            </a:r>
            <a:endParaRPr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129317" y="2819910"/>
            <a:ext cx="70381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4000" dirty="0" smtClean="0">
                <a:solidFill>
                  <a:srgbClr val="0070C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雨の音が聞こえるね☂</a:t>
            </a:r>
            <a:endParaRPr kumimoji="1" lang="en-US" altLang="ja-JP" sz="4000" dirty="0" smtClean="0">
              <a:solidFill>
                <a:srgbClr val="0070C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kumimoji="1" lang="ja-JP" altLang="en-US" sz="4000" dirty="0" smtClean="0">
                <a:solidFill>
                  <a:srgbClr val="0070C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レインスティックを</a:t>
            </a:r>
            <a:r>
              <a:rPr kumimoji="1" lang="ja-JP" altLang="en-US" sz="4000" dirty="0" smtClean="0">
                <a:solidFill>
                  <a:srgbClr val="0070C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作ろう！</a:t>
            </a:r>
            <a:endParaRPr lang="ja-JP" altLang="en-US" sz="4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022" y="7971866"/>
            <a:ext cx="1814295" cy="1172134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52071" y="5267773"/>
            <a:ext cx="865707" cy="859611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0195" y="7576093"/>
            <a:ext cx="1713124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598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1015</TotalTime>
  <Words>275</Words>
  <Application>Microsoft Office PowerPoint</Application>
  <PresentationFormat>画面に合わせる (4:3)</PresentationFormat>
  <Paragraphs>24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5" baseType="lpstr">
      <vt:lpstr>BIZ UDPゴシック</vt:lpstr>
      <vt:lpstr>BIZ UDP明朝 Medium</vt:lpstr>
      <vt:lpstr>HG創英角ﾎﾟｯﾌﾟ体</vt:lpstr>
      <vt:lpstr>Hiragino Kaku Gothic Pro</vt:lpstr>
      <vt:lpstr>UD デジタル 教科書体 N-B</vt:lpstr>
      <vt:lpstr>UD デジタル 教科書体 NK-B</vt:lpstr>
      <vt:lpstr>メイリオ</vt:lpstr>
      <vt:lpstr>游ゴシック</vt:lpstr>
      <vt:lpstr>游ゴシック Light</vt:lpstr>
      <vt:lpstr>Arial</vt:lpstr>
      <vt:lpstr>Calibri</vt:lpstr>
      <vt:lpstr>Calibri Light</vt:lpstr>
      <vt:lpstr>Times New Roman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辻堂青少年会館</dc:creator>
  <cp:lastModifiedBy>辻堂青少年会館</cp:lastModifiedBy>
  <cp:revision>98</cp:revision>
  <cp:lastPrinted>2023-02-21T23:23:01Z</cp:lastPrinted>
  <dcterms:created xsi:type="dcterms:W3CDTF">2021-02-01T02:55:54Z</dcterms:created>
  <dcterms:modified xsi:type="dcterms:W3CDTF">2023-03-13T04:44:11Z</dcterms:modified>
</cp:coreProperties>
</file>