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906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CC66FF"/>
    <a:srgbClr val="FF3399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04" autoAdjust="0"/>
  </p:normalViewPr>
  <p:slideViewPr>
    <p:cSldViewPr>
      <p:cViewPr varScale="1">
        <p:scale>
          <a:sx n="68" d="100"/>
          <a:sy n="68" d="100"/>
        </p:scale>
        <p:origin x="1632" y="-68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A5E563-AFF9-4918-AD53-8BA55440A530}" type="datetimeFigureOut">
              <a:rPr kumimoji="1" lang="ja-JP" altLang="en-US" smtClean="0"/>
              <a:t>2023/5/1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239ECC-926E-4FD8-8B43-BB3E55E3F9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8665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815C4-C800-4B51-9D36-65CC568A9815}" type="datetimeFigureOut">
              <a:rPr kumimoji="1" lang="ja-JP" altLang="en-US" smtClean="0"/>
              <a:t>2023/5/1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9FBF0-EEBB-40FC-81E5-E58E98F834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039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815C4-C800-4B51-9D36-65CC568A9815}" type="datetimeFigureOut">
              <a:rPr kumimoji="1" lang="ja-JP" altLang="en-US" smtClean="0"/>
              <a:t>2023/5/1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9FBF0-EEBB-40FC-81E5-E58E98F834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1320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3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3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815C4-C800-4B51-9D36-65CC568A9815}" type="datetimeFigureOut">
              <a:rPr kumimoji="1" lang="ja-JP" altLang="en-US" smtClean="0"/>
              <a:t>2023/5/1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9FBF0-EEBB-40FC-81E5-E58E98F834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494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815C4-C800-4B51-9D36-65CC568A9815}" type="datetimeFigureOut">
              <a:rPr kumimoji="1" lang="ja-JP" altLang="en-US" smtClean="0"/>
              <a:t>2023/5/1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9FBF0-EEBB-40FC-81E5-E58E98F834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9064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815C4-C800-4B51-9D36-65CC568A9815}" type="datetimeFigureOut">
              <a:rPr kumimoji="1" lang="ja-JP" altLang="en-US" smtClean="0"/>
              <a:t>2023/5/1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9FBF0-EEBB-40FC-81E5-E58E98F834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3948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815C4-C800-4B51-9D36-65CC568A9815}" type="datetimeFigureOut">
              <a:rPr kumimoji="1" lang="ja-JP" altLang="en-US" smtClean="0"/>
              <a:t>2023/5/1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9FBF0-EEBB-40FC-81E5-E58E98F834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553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2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2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815C4-C800-4B51-9D36-65CC568A9815}" type="datetimeFigureOut">
              <a:rPr kumimoji="1" lang="ja-JP" altLang="en-US" smtClean="0"/>
              <a:t>2023/5/1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9FBF0-EEBB-40FC-81E5-E58E98F834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7841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815C4-C800-4B51-9D36-65CC568A9815}" type="datetimeFigureOut">
              <a:rPr kumimoji="1" lang="ja-JP" altLang="en-US" smtClean="0"/>
              <a:t>2023/5/1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9FBF0-EEBB-40FC-81E5-E58E98F834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4045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815C4-C800-4B51-9D36-65CC568A9815}" type="datetimeFigureOut">
              <a:rPr kumimoji="1" lang="ja-JP" altLang="en-US" smtClean="0"/>
              <a:t>2023/5/1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9FBF0-EEBB-40FC-81E5-E58E98F834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5548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2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2072924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815C4-C800-4B51-9D36-65CC568A9815}" type="datetimeFigureOut">
              <a:rPr kumimoji="1" lang="ja-JP" altLang="en-US" smtClean="0"/>
              <a:t>2023/5/1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9FBF0-EEBB-40FC-81E5-E58E98F834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0843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815C4-C800-4B51-9D36-65CC568A9815}" type="datetimeFigureOut">
              <a:rPr kumimoji="1" lang="ja-JP" altLang="en-US" smtClean="0"/>
              <a:t>2023/5/1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9FBF0-EEBB-40FC-81E5-E58E98F834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4942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A815C4-C800-4B51-9D36-65CC568A9815}" type="datetimeFigureOut">
              <a:rPr kumimoji="1" lang="ja-JP" altLang="en-US" smtClean="0"/>
              <a:t>2023/5/1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89FBF0-EEBB-40FC-81E5-E58E98F834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781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3"/>
          <p:cNvSpPr>
            <a:spLocks noChangeArrowheads="1" noChangeShapeType="1" noTextEdit="1"/>
          </p:cNvSpPr>
          <p:nvPr/>
        </p:nvSpPr>
        <p:spPr bwMode="auto">
          <a:xfrm>
            <a:off x="1696921" y="560954"/>
            <a:ext cx="3888432" cy="619203"/>
          </a:xfrm>
          <a:prstGeom prst="rect">
            <a:avLst/>
          </a:prstGeom>
          <a:ln w="0">
            <a:noFill/>
          </a:ln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48843"/>
              </a:avLst>
            </a:prstTxWarp>
          </a:bodyPr>
          <a:lstStyle/>
          <a:p>
            <a:pPr algn="ctr" rtl="0">
              <a:buNone/>
            </a:pPr>
            <a:r>
              <a:rPr lang="ja-JP" altLang="en-US" sz="2800" b="1" kern="1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ワーキング</a:t>
            </a:r>
            <a:r>
              <a:rPr lang="ja-JP" altLang="en-US" sz="2800" b="1" kern="1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ママのパソコン講座</a:t>
            </a:r>
            <a:endParaRPr lang="ja-JP" altLang="en-US" sz="2800" b="1" kern="1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2421" y="5392049"/>
            <a:ext cx="5556651" cy="289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b="0" i="0" u="none" strike="noStrike" cap="none" normalizeH="0" baseline="0" dirty="0" smtClean="0">
                <a:ln>
                  <a:noFill/>
                </a:ln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【</a:t>
            </a:r>
            <a:r>
              <a:rPr kumimoji="1" lang="ja-JP" altLang="ja-JP" b="0" i="0" u="none" strike="noStrike" cap="none" normalizeH="0" baseline="0" dirty="0" smtClean="0">
                <a:ln>
                  <a:noFill/>
                </a:ln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日　時</a:t>
            </a:r>
            <a:r>
              <a:rPr kumimoji="1" lang="en-US" altLang="ja-JP" b="0" i="0" u="none" strike="noStrike" cap="none" normalizeH="0" baseline="0" dirty="0" smtClean="0">
                <a:ln>
                  <a:noFill/>
                </a:ln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】</a:t>
            </a:r>
            <a:r>
              <a:rPr kumimoji="1" lang="ja-JP" altLang="en-US" b="0" i="0" u="none" strike="noStrike" cap="none" normalizeH="0" baseline="0" dirty="0" smtClean="0">
                <a:ln>
                  <a:noFill/>
                </a:ln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毎週水曜日　</a:t>
            </a:r>
            <a:r>
              <a:rPr kumimoji="1" lang="en-US" altLang="ja-JP" b="0" i="0" u="none" strike="noStrike" cap="none" normalizeH="0" baseline="0" dirty="0" smtClean="0">
                <a:ln>
                  <a:noFill/>
                </a:ln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9:30</a:t>
            </a:r>
            <a:r>
              <a:rPr kumimoji="1" lang="ja-JP" altLang="en-US" b="0" i="0" u="none" strike="noStrike" cap="none" normalizeH="0" baseline="0" dirty="0" smtClean="0">
                <a:ln>
                  <a:noFill/>
                </a:ln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～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正午</a:t>
            </a:r>
            <a:endParaRPr lang="en-US" altLang="ja-JP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b="0" i="0" u="none" strike="noStrike" cap="none" normalizeH="0" baseline="0" dirty="0" smtClean="0">
                <a:ln>
                  <a:noFill/>
                </a:ln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【</a:t>
            </a:r>
            <a:r>
              <a:rPr kumimoji="1" lang="ja-JP" altLang="en-US" b="0" i="0" u="none" strike="noStrike" cap="none" normalizeH="0" baseline="0" dirty="0" smtClean="0">
                <a:ln>
                  <a:noFill/>
                </a:ln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場　所</a:t>
            </a:r>
            <a:r>
              <a:rPr kumimoji="1" lang="en-US" altLang="ja-JP" b="0" i="0" u="none" strike="noStrike" cap="none" normalizeH="0" baseline="0" dirty="0" smtClean="0">
                <a:ln>
                  <a:noFill/>
                </a:ln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】</a:t>
            </a:r>
            <a:r>
              <a:rPr kumimoji="1" lang="ja-JP" altLang="en-US" b="0" i="0" u="none" strike="noStrike" cap="none" normalizeH="0" baseline="0" dirty="0" smtClean="0">
                <a:ln>
                  <a:noFill/>
                </a:ln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辻堂青少年会館 ２Ｆパソコン室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【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対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　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象</a:t>
            </a:r>
            <a:r>
              <a:rPr lang="en-US" altLang="ja-JP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】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成人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女性　</a:t>
            </a:r>
            <a:r>
              <a:rPr lang="en-US" altLang="ja-JP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8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人</a:t>
            </a:r>
            <a:endParaRPr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ＭＳ Ｐゴシック" pitchFamily="50" charset="-12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【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費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　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用</a:t>
            </a:r>
            <a:r>
              <a:rPr lang="en-US" altLang="ja-JP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】1500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円</a:t>
            </a:r>
            <a:endParaRPr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ＭＳ Ｐゴシック" pitchFamily="50" charset="-12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【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講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　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師</a:t>
            </a:r>
            <a:r>
              <a:rPr lang="en-US" altLang="ja-JP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】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ＩＴ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サロン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藤沢</a:t>
            </a:r>
            <a:endParaRPr lang="en-US" altLang="ja-JP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itchFamily="18" charset="0"/>
            </a:endParaRPr>
          </a:p>
          <a:p>
            <a:pPr lvl="0"/>
            <a:r>
              <a:rPr lang="en-US" altLang="ja-JP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【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申　込</a:t>
            </a:r>
            <a:r>
              <a:rPr lang="en-US" altLang="ja-JP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】6</a:t>
            </a:r>
            <a:r>
              <a:rPr kumimoji="0" lang="en-US" altLang="ja-JP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/10(</a:t>
            </a:r>
            <a:r>
              <a:rPr kumimoji="0"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土</a:t>
            </a:r>
            <a:r>
              <a:rPr kumimoji="0" lang="en-US" altLang="ja-JP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)</a:t>
            </a:r>
            <a:r>
              <a:rPr kumimoji="0"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～</a:t>
            </a:r>
            <a:r>
              <a:rPr kumimoji="0" lang="en-US" altLang="ja-JP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6/19(</a:t>
            </a:r>
            <a:r>
              <a:rPr kumimoji="0"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月</a:t>
            </a:r>
            <a:r>
              <a:rPr kumimoji="0" lang="en-US" altLang="ja-JP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)</a:t>
            </a:r>
            <a:r>
              <a:rPr kumimoji="0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に</a:t>
            </a:r>
            <a:r>
              <a:rPr kumimoji="0"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藤沢市</a:t>
            </a:r>
            <a:endParaRPr kumimoji="0" lang="en-US" altLang="ja-JP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lvl="0"/>
            <a:r>
              <a:rPr kumimoji="0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</a:t>
            </a:r>
            <a:r>
              <a:rPr kumimoji="0"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　　　みらい</a:t>
            </a:r>
            <a:r>
              <a:rPr kumimoji="0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創造</a:t>
            </a:r>
            <a:r>
              <a:rPr kumimoji="0"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財団ホームページ</a:t>
            </a:r>
            <a:r>
              <a:rPr kumimoji="0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の</a:t>
            </a:r>
            <a:r>
              <a:rPr kumimoji="0"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申込</a:t>
            </a:r>
            <a:endParaRPr kumimoji="0" lang="en-US" altLang="ja-JP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lvl="0"/>
            <a:r>
              <a:rPr kumimoji="0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</a:t>
            </a:r>
            <a:r>
              <a:rPr kumimoji="0"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　　　</a:t>
            </a:r>
            <a:r>
              <a:rPr kumimoji="0"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システム</a:t>
            </a:r>
            <a:r>
              <a:rPr kumimoji="0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から申込・</a:t>
            </a:r>
            <a:r>
              <a:rPr kumimoji="0"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抽選（要登録</a:t>
            </a:r>
            <a:r>
              <a:rPr kumimoji="0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）</a:t>
            </a:r>
            <a:endParaRPr kumimoji="0"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GP創英角ﾎﾟｯﾌﾟ体" pitchFamily="50" charset="-128"/>
                <a:ea typeface="HGP創英角ﾎﾟｯﾌﾟ体" pitchFamily="50" charset="-128"/>
                <a:cs typeface="Times New Roman" pitchFamily="18" charset="0"/>
              </a:rPr>
              <a:t>	</a:t>
            </a:r>
            <a:endParaRPr kumimoji="1" lang="ja-JP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1363397" y="1696744"/>
            <a:ext cx="42219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ja-JP" sz="20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＊</a:t>
            </a:r>
            <a:r>
              <a:rPr lang="en-US" altLang="ja-JP" sz="2000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7</a:t>
            </a:r>
            <a:r>
              <a:rPr lang="ja-JP" altLang="en-US" sz="20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月</a:t>
            </a:r>
            <a:r>
              <a:rPr lang="ja-JP" altLang="ja-JP" sz="20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の</a:t>
            </a:r>
            <a:r>
              <a:rPr lang="ja-JP" altLang="ja-JP" sz="2000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スケジュール</a:t>
            </a:r>
            <a:r>
              <a:rPr lang="ja-JP" altLang="ja-JP" sz="20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＊</a:t>
            </a:r>
            <a:endParaRPr lang="en-US" altLang="ja-JP" sz="20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pPr algn="ctr"/>
            <a:r>
              <a:rPr lang="ja-JP" altLang="en-US" sz="2000" dirty="0" smtClean="0">
                <a:solidFill>
                  <a:srgbClr val="FF0000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クラウド入門</a:t>
            </a:r>
            <a:endParaRPr lang="en-US" altLang="ja-JP" sz="2000" dirty="0">
              <a:solidFill>
                <a:srgbClr val="FF0000"/>
              </a:solidFill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13" name="WordArt 7"/>
          <p:cNvSpPr>
            <a:spLocks noChangeArrowheads="1" noChangeShapeType="1" noTextEdit="1"/>
          </p:cNvSpPr>
          <p:nvPr/>
        </p:nvSpPr>
        <p:spPr bwMode="auto">
          <a:xfrm>
            <a:off x="225471" y="107032"/>
            <a:ext cx="1386349" cy="32776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8985"/>
              </a:avLst>
            </a:prstTxWarp>
          </a:bodyPr>
          <a:lstStyle/>
          <a:p>
            <a:pPr algn="ctr" rtl="0">
              <a:buNone/>
            </a:pPr>
            <a:r>
              <a:rPr lang="ja-JP" altLang="en-US" sz="3600" b="1" i="1" kern="1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子育て支援</a:t>
            </a:r>
            <a:endParaRPr lang="ja-JP" altLang="en-US" sz="3600" b="1" i="1" kern="1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5168523" y="11233"/>
            <a:ext cx="2170151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7</a:t>
            </a:r>
            <a:r>
              <a:rPr lang="ja-JP" altLang="en-US" sz="4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endParaRPr lang="ja-JP" altLang="en-US" sz="4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aphicFrame>
        <p:nvGraphicFramePr>
          <p:cNvPr id="20" name="表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658036"/>
              </p:ext>
            </p:extLst>
          </p:nvPr>
        </p:nvGraphicFramePr>
        <p:xfrm>
          <a:off x="240537" y="2588895"/>
          <a:ext cx="6467676" cy="2457635"/>
        </p:xfrm>
        <a:graphic>
          <a:graphicData uri="http://schemas.openxmlformats.org/drawingml/2006/table">
            <a:tbl>
              <a:tblPr firstRow="1" firstCol="1" bandRow="1"/>
              <a:tblGrid>
                <a:gridCol w="11435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513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46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81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697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effectLst/>
                          <a:latin typeface="Century"/>
                          <a:ea typeface="HGP創英角ﾎﾟｯﾌﾟ体"/>
                          <a:cs typeface="Times New Roman"/>
                        </a:rPr>
                        <a:t>開催日</a:t>
                      </a:r>
                      <a:endParaRPr lang="ja-JP" sz="18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effectLst/>
                          <a:latin typeface="Century"/>
                          <a:ea typeface="HGP創英角ﾎﾟｯﾌﾟ体"/>
                          <a:cs typeface="Times New Roman"/>
                        </a:rPr>
                        <a:t>内　　容</a:t>
                      </a:r>
                      <a:endParaRPr lang="ja-JP" sz="18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600" kern="100" dirty="0" smtClean="0">
                          <a:effectLst/>
                          <a:latin typeface="HG創英角ﾎﾟｯﾌﾟ体" panose="040B0A09000000000000" pitchFamily="49" charset="-128"/>
                          <a:ea typeface="HG創英角ﾎﾟｯﾌﾟ体" panose="040B0A09000000000000" pitchFamily="49" charset="-128"/>
                          <a:cs typeface="Times New Roman"/>
                        </a:rPr>
                        <a:t>持ち物</a:t>
                      </a:r>
                      <a:endParaRPr lang="ja-JP" sz="1600" kern="100" dirty="0">
                        <a:effectLst/>
                        <a:latin typeface="HG創英角ﾎﾟｯﾌﾟ体" panose="040B0A09000000000000" pitchFamily="49" charset="-128"/>
                        <a:ea typeface="HG創英角ﾎﾟｯﾌﾟ体" panose="040B0A09000000000000" pitchFamily="49" charset="-128"/>
                        <a:cs typeface="Times New Roman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600" kern="100" dirty="0" smtClean="0">
                          <a:effectLst/>
                          <a:latin typeface="HG創英角ﾎﾟｯﾌﾟ体" panose="040B0A09000000000000" pitchFamily="49" charset="-128"/>
                          <a:ea typeface="HG創英角ﾎﾟｯﾌﾟ体" panose="040B0A09000000000000" pitchFamily="49" charset="-128"/>
                          <a:cs typeface="Times New Roman"/>
                        </a:rPr>
                        <a:t>入金締切日</a:t>
                      </a:r>
                      <a:endParaRPr lang="ja-JP" sz="16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078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2000" kern="100" dirty="0" smtClean="0">
                          <a:effectLst/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  <a:cs typeface="Times New Roman"/>
                        </a:rPr>
                        <a:t>7/5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2000" kern="100" dirty="0" smtClean="0">
                          <a:effectLst/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  <a:cs typeface="Times New Roman"/>
                        </a:rPr>
                        <a:t> </a:t>
                      </a:r>
                      <a:r>
                        <a:rPr lang="en-US" sz="2000" kern="100" dirty="0" smtClean="0">
                          <a:effectLst/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  <a:cs typeface="Times New Roman"/>
                        </a:rPr>
                        <a:t>(</a:t>
                      </a:r>
                      <a:r>
                        <a:rPr lang="ja-JP" altLang="en-US" sz="2000" kern="100" dirty="0" smtClean="0">
                          <a:effectLst/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  <a:cs typeface="Times New Roman"/>
                        </a:rPr>
                        <a:t>水</a:t>
                      </a:r>
                      <a:r>
                        <a:rPr lang="en-US" sz="2000" kern="100" dirty="0" smtClean="0">
                          <a:effectLst/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  <a:cs typeface="Times New Roman"/>
                        </a:rPr>
                        <a:t>)</a:t>
                      </a:r>
                      <a:endParaRPr lang="ja-JP" sz="2000" kern="100" dirty="0">
                        <a:effectLst/>
                        <a:latin typeface="HGP創英角ﾎﾟｯﾌﾟ体" panose="040B0A00000000000000" pitchFamily="50" charset="-128"/>
                        <a:ea typeface="HGP創英角ﾎﾟｯﾌﾟ体" panose="040B0A00000000000000" pitchFamily="50" charset="-128"/>
                        <a:cs typeface="Times New Roman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2000" kern="100" dirty="0" smtClean="0">
                          <a:solidFill>
                            <a:srgbClr val="FF0000"/>
                          </a:solidFill>
                          <a:effectLst/>
                          <a:latin typeface="HG創英角ﾎﾟｯﾌﾟ体" panose="040B0A09000000000000" pitchFamily="49" charset="-128"/>
                          <a:ea typeface="HG創英角ﾎﾟｯﾌﾟ体" panose="040B0A09000000000000" pitchFamily="49" charset="-128"/>
                          <a:cs typeface="Times New Roman"/>
                        </a:rPr>
                        <a:t>スマホ写真の活用</a:t>
                      </a:r>
                      <a:endParaRPr lang="en-US" altLang="ja-JP" sz="2000" kern="100" dirty="0" smtClean="0">
                        <a:solidFill>
                          <a:srgbClr val="FF0000"/>
                        </a:solidFill>
                        <a:effectLst/>
                        <a:latin typeface="HG創英角ﾎﾟｯﾌﾟ体" panose="040B0A09000000000000" pitchFamily="49" charset="-128"/>
                        <a:ea typeface="HG創英角ﾎﾟｯﾌﾟ体" panose="040B0A09000000000000" pitchFamily="49" charset="-128"/>
                        <a:cs typeface="Times New Roman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altLang="ja-JP" sz="2000" kern="100" dirty="0" smtClean="0">
                        <a:effectLst/>
                        <a:latin typeface="HGP創英角ﾎﾟｯﾌﾟ体" panose="040B0A00000000000000" pitchFamily="50" charset="-128"/>
                        <a:ea typeface="HGP創英角ﾎﾟｯﾌﾟ体" panose="040B0A00000000000000" pitchFamily="50" charset="-128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2000" kern="100" dirty="0" smtClean="0">
                          <a:effectLst/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  <a:cs typeface="Times New Roman"/>
                        </a:rPr>
                        <a:t>筆記</a:t>
                      </a:r>
                      <a:endParaRPr lang="en-US" altLang="ja-JP" sz="2000" kern="100" dirty="0" smtClean="0">
                        <a:effectLst/>
                        <a:latin typeface="HGP創英角ﾎﾟｯﾌﾟ体" panose="040B0A00000000000000" pitchFamily="50" charset="-128"/>
                        <a:ea typeface="HGP創英角ﾎﾟｯﾌﾟ体" panose="040B0A00000000000000" pitchFamily="50" charset="-128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2000" kern="100" dirty="0" smtClean="0">
                          <a:effectLst/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  <a:cs typeface="Times New Roman"/>
                        </a:rPr>
                        <a:t>用具</a:t>
                      </a:r>
                      <a:endParaRPr lang="en-US" altLang="ja-JP" sz="2000" kern="100" dirty="0" smtClean="0">
                        <a:effectLst/>
                        <a:latin typeface="HGP創英角ﾎﾟｯﾌﾟ体" panose="040B0A00000000000000" pitchFamily="50" charset="-128"/>
                        <a:ea typeface="HGP創英角ﾎﾟｯﾌﾟ体" panose="040B0A00000000000000" pitchFamily="50" charset="-128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2000" kern="100" dirty="0" smtClean="0">
                          <a:effectLst/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  <a:cs typeface="Times New Roman"/>
                        </a:rPr>
                        <a:t>のみ</a:t>
                      </a:r>
                      <a:endParaRPr lang="ja-JP" sz="2000" kern="100" dirty="0">
                        <a:effectLst/>
                        <a:latin typeface="HGP創英角ﾎﾟｯﾌﾟ体" panose="040B0A00000000000000" pitchFamily="50" charset="-128"/>
                        <a:ea typeface="HGP創英角ﾎﾟｯﾌﾟ体" panose="040B0A00000000000000" pitchFamily="50" charset="-128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dirty="0"/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2000" kern="100" dirty="0" smtClean="0">
                          <a:effectLst/>
                          <a:latin typeface="HG創英角ﾎﾟｯﾌﾟ体" panose="040B0A09000000000000" pitchFamily="49" charset="-128"/>
                          <a:ea typeface="HG創英角ﾎﾟｯﾌﾟ体" panose="040B0A09000000000000" pitchFamily="49" charset="-128"/>
                          <a:cs typeface="Times New Roman"/>
                        </a:rPr>
                        <a:t>当日まで</a:t>
                      </a:r>
                      <a:endParaRPr kumimoji="1" lang="ja-JP" altLang="en-US" sz="2000" dirty="0" smtClean="0">
                        <a:latin typeface="HG創英角ﾎﾟｯﾌﾟ体" panose="040B0A09000000000000" pitchFamily="49" charset="-128"/>
                        <a:ea typeface="HG創英角ﾎﾟｯﾌﾟ体" panose="040B0A09000000000000" pitchFamily="49" charset="-128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26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2000" kern="100" dirty="0" smtClean="0">
                          <a:effectLst/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  <a:cs typeface="Times New Roman"/>
                        </a:rPr>
                        <a:t>7/12</a:t>
                      </a:r>
                      <a:r>
                        <a:rPr lang="ja-JP" altLang="en-US" sz="2000" kern="100" dirty="0" smtClean="0">
                          <a:effectLst/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  <a:cs typeface="Times New Roman"/>
                        </a:rPr>
                        <a:t>　</a:t>
                      </a:r>
                      <a:r>
                        <a:rPr lang="en-US" altLang="ja-JP" sz="2000" kern="100" dirty="0" smtClean="0">
                          <a:effectLst/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  <a:cs typeface="Times New Roman"/>
                        </a:rPr>
                        <a:t>(</a:t>
                      </a:r>
                      <a:r>
                        <a:rPr lang="ja-JP" altLang="en-US" sz="2000" kern="100" dirty="0" smtClean="0">
                          <a:effectLst/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  <a:cs typeface="Times New Roman"/>
                        </a:rPr>
                        <a:t>水</a:t>
                      </a:r>
                      <a:r>
                        <a:rPr lang="en-US" altLang="ja-JP" sz="2000" kern="100" dirty="0" smtClean="0">
                          <a:effectLst/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  <a:cs typeface="Times New Roman"/>
                        </a:rPr>
                        <a:t>)</a:t>
                      </a:r>
                      <a:endParaRPr lang="ja-JP" sz="2000" kern="100" dirty="0">
                        <a:effectLst/>
                        <a:latin typeface="HGP創英角ﾎﾟｯﾌﾟ体" panose="040B0A00000000000000" pitchFamily="50" charset="-128"/>
                        <a:ea typeface="HGP創英角ﾎﾟｯﾌﾟ体" panose="040B0A00000000000000" pitchFamily="50" charset="-128"/>
                        <a:cs typeface="Times New Roman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2000" kern="100" dirty="0" smtClean="0">
                          <a:solidFill>
                            <a:srgbClr val="FF0000"/>
                          </a:solidFill>
                          <a:effectLst/>
                          <a:latin typeface="HG創英角ﾎﾟｯﾌﾟ体" panose="040B0A09000000000000" pitchFamily="49" charset="-128"/>
                          <a:ea typeface="HG創英角ﾎﾟｯﾌﾟ体" panose="040B0A09000000000000" pitchFamily="49" charset="-128"/>
                          <a:cs typeface="Times New Roman"/>
                        </a:rPr>
                        <a:t>ワードオンライン</a:t>
                      </a:r>
                      <a:endParaRPr lang="en-US" altLang="ja-JP" sz="2000" kern="100" dirty="0" smtClean="0">
                        <a:solidFill>
                          <a:srgbClr val="FF0000"/>
                        </a:solidFill>
                        <a:effectLst/>
                        <a:latin typeface="HG創英角ﾎﾟｯﾌﾟ体" panose="040B0A09000000000000" pitchFamily="49" charset="-128"/>
                        <a:ea typeface="HG創英角ﾎﾟｯﾌﾟ体" panose="040B0A09000000000000" pitchFamily="49" charset="-128"/>
                        <a:cs typeface="Times New Roman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000" dirty="0">
                        <a:latin typeface="HGP創英角ﾎﾟｯﾌﾟ体" panose="040B0A00000000000000" pitchFamily="50" charset="-128"/>
                        <a:ea typeface="HGP創英角ﾎﾟｯﾌﾟ体" panose="040B0A00000000000000" pitchFamily="50" charset="-128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000" dirty="0">
                        <a:latin typeface="HG創英角ﾎﾟｯﾌﾟ体" panose="040B0A09000000000000" pitchFamily="49" charset="-128"/>
                        <a:ea typeface="HG創英角ﾎﾟｯﾌﾟ体" panose="040B0A09000000000000" pitchFamily="49" charset="-128"/>
                      </a:endParaRPr>
                    </a:p>
                  </a:txBody>
                  <a:tcPr marL="68580" marR="68580" marT="66040" marB="660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44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1" lang="en-US" altLang="ja-JP" sz="2000" dirty="0" smtClean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7/19</a:t>
                      </a:r>
                      <a:r>
                        <a:rPr kumimoji="1" lang="ja-JP" altLang="en-US" sz="2000" dirty="0" smtClean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　　</a:t>
                      </a:r>
                      <a:r>
                        <a:rPr kumimoji="1" lang="en-US" altLang="ja-JP" sz="2000" dirty="0" smtClean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(</a:t>
                      </a:r>
                      <a:r>
                        <a:rPr kumimoji="1" lang="ja-JP" altLang="en-US" sz="2000" dirty="0" smtClean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水</a:t>
                      </a:r>
                      <a:r>
                        <a:rPr kumimoji="1" lang="en-US" altLang="ja-JP" sz="2000" dirty="0" smtClean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)</a:t>
                      </a:r>
                      <a:endParaRPr kumimoji="1" lang="ja-JP" altLang="en-US" sz="2000" dirty="0">
                        <a:latin typeface="HGP創英角ﾎﾟｯﾌﾟ体" panose="040B0A00000000000000" pitchFamily="50" charset="-128"/>
                        <a:ea typeface="HGP創英角ﾎﾟｯﾌﾟ体" panose="040B0A00000000000000" pitchFamily="50" charset="-128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000" kern="100" dirty="0" smtClean="0">
                          <a:solidFill>
                            <a:srgbClr val="FF0000"/>
                          </a:solidFill>
                          <a:effectLst/>
                          <a:latin typeface="HG創英角ﾎﾟｯﾌﾟ体" panose="040B0A09000000000000" pitchFamily="49" charset="-128"/>
                          <a:ea typeface="HG創英角ﾎﾟｯﾌﾟ体" panose="040B0A09000000000000" pitchFamily="49" charset="-128"/>
                          <a:cs typeface="Times New Roman"/>
                        </a:rPr>
                        <a:t>エクセルオンライン</a:t>
                      </a:r>
                      <a:endParaRPr lang="en-US" altLang="ja-JP" sz="2000" kern="100" dirty="0" smtClean="0">
                        <a:solidFill>
                          <a:srgbClr val="FF0000"/>
                        </a:solidFill>
                        <a:effectLst/>
                        <a:latin typeface="HG創英角ﾎﾟｯﾌﾟ体" panose="040B0A09000000000000" pitchFamily="49" charset="-128"/>
                        <a:ea typeface="HG創英角ﾎﾟｯﾌﾟ体" panose="040B0A09000000000000" pitchFamily="49" charset="-128"/>
                        <a:cs typeface="Times New Roman"/>
                      </a:endParaRPr>
                    </a:p>
                  </a:txBody>
                  <a:tcPr marL="51435" marR="51435" marT="0" marB="0" anchor="ctr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dirty="0"/>
                    </a:p>
                  </a:txBody>
                  <a:tcPr marL="51435" marR="51435" marT="0" marB="0" anchor="ctr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000" dirty="0" smtClean="0">
                        <a:latin typeface="HG創英角ﾎﾟｯﾌﾟ体" panose="040B0A09000000000000" pitchFamily="49" charset="-128"/>
                        <a:ea typeface="HG創英角ﾎﾟｯﾌﾟ体" panose="040B0A09000000000000" pitchFamily="49" charset="-128"/>
                      </a:endParaRPr>
                    </a:p>
                  </a:txBody>
                  <a:tcPr marL="68580" marR="68580" marT="66040" marB="660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7" name="図 16" descr="\\192.168.10.200\財団全体共通\財団ロゴマークデータ\みらいを応援します\青切り抜き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6912" y="49626"/>
            <a:ext cx="1735717" cy="385172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正方形/長方形 15"/>
          <p:cNvSpPr/>
          <p:nvPr/>
        </p:nvSpPr>
        <p:spPr>
          <a:xfrm>
            <a:off x="2201175" y="1215063"/>
            <a:ext cx="26741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！</a:t>
            </a:r>
            <a:r>
              <a:rPr lang="ja-JP" altLang="en-US" sz="2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実践型の講座です！</a:t>
            </a:r>
            <a:endParaRPr lang="ja-JP" altLang="en-US" sz="20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43585" y="7078079"/>
            <a:ext cx="892730" cy="884967"/>
          </a:xfrm>
          <a:prstGeom prst="rect">
            <a:avLst/>
          </a:prstGeom>
        </p:spPr>
      </p:pic>
      <p:pic>
        <p:nvPicPr>
          <p:cNvPr id="19" name="図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20530" y="7749459"/>
            <a:ext cx="2036240" cy="402371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/>
        </p:nvPicPr>
        <p:blipFill rotWithShape="1">
          <a:blip r:embed="rId5"/>
          <a:srcRect t="50000"/>
          <a:stretch/>
        </p:blipFill>
        <p:spPr>
          <a:xfrm>
            <a:off x="1713433" y="9416391"/>
            <a:ext cx="4145639" cy="1554614"/>
          </a:xfrm>
          <a:prstGeom prst="rect">
            <a:avLst/>
          </a:prstGeom>
        </p:spPr>
      </p:pic>
      <p:pic>
        <p:nvPicPr>
          <p:cNvPr id="22" name="図 2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320" y="9345488"/>
            <a:ext cx="2359356" cy="445047"/>
          </a:xfrm>
          <a:prstGeom prst="rect">
            <a:avLst/>
          </a:prstGeom>
        </p:spPr>
      </p:pic>
      <p:sp>
        <p:nvSpPr>
          <p:cNvPr id="23" name="テキスト ボックス 22"/>
          <p:cNvSpPr txBox="1"/>
          <p:nvPr/>
        </p:nvSpPr>
        <p:spPr>
          <a:xfrm>
            <a:off x="4571184" y="9298345"/>
            <a:ext cx="22736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藤沢市辻堂</a:t>
            </a:r>
            <a:r>
              <a:rPr kumimoji="1" lang="en-US" altLang="ja-JP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2-8-31</a:t>
            </a:r>
          </a:p>
          <a:p>
            <a:r>
              <a:rPr kumimoji="1" lang="ja-JP" altLang="en-US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℡</a:t>
            </a:r>
            <a:r>
              <a:rPr kumimoji="1" lang="en-US" altLang="ja-JP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0466-36-3002</a:t>
            </a:r>
            <a:endParaRPr kumimoji="1" lang="ja-JP" altLang="en-US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 rotWithShape="1">
          <a:blip r:embed="rId7"/>
          <a:srcRect l="50551" t="30274" r="42818" b="61874"/>
          <a:stretch/>
        </p:blipFill>
        <p:spPr>
          <a:xfrm>
            <a:off x="225471" y="642542"/>
            <a:ext cx="1368152" cy="1296144"/>
          </a:xfrm>
          <a:prstGeom prst="ellipse">
            <a:avLst/>
          </a:prstGeom>
        </p:spPr>
      </p:pic>
      <p:pic>
        <p:nvPicPr>
          <p:cNvPr id="24" name="図 23"/>
          <p:cNvPicPr>
            <a:picLocks noChangeAspect="1"/>
          </p:cNvPicPr>
          <p:nvPr/>
        </p:nvPicPr>
        <p:blipFill rotWithShape="1">
          <a:blip r:embed="rId7"/>
          <a:srcRect l="42121" t="33348" r="48456" b="54001"/>
          <a:stretch/>
        </p:blipFill>
        <p:spPr>
          <a:xfrm>
            <a:off x="5528206" y="758812"/>
            <a:ext cx="1248233" cy="1340694"/>
          </a:xfrm>
          <a:prstGeom prst="ellipse">
            <a:avLst/>
          </a:prstGeom>
        </p:spPr>
      </p:pic>
      <p:graphicFrame>
        <p:nvGraphicFramePr>
          <p:cNvPr id="21" name="表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0989498"/>
              </p:ext>
            </p:extLst>
          </p:nvPr>
        </p:nvGraphicFramePr>
        <p:xfrm>
          <a:off x="384678" y="8285149"/>
          <a:ext cx="6240183" cy="3824769"/>
        </p:xfrm>
        <a:graphic>
          <a:graphicData uri="http://schemas.openxmlformats.org/drawingml/2006/table">
            <a:tbl>
              <a:tblPr/>
              <a:tblGrid>
                <a:gridCol w="6240183">
                  <a:extLst>
                    <a:ext uri="{9D8B030D-6E8A-4147-A177-3AD203B41FA5}">
                      <a16:colId xmlns:a16="http://schemas.microsoft.com/office/drawing/2014/main" val="1568155716"/>
                    </a:ext>
                  </a:extLst>
                </a:gridCol>
              </a:tblGrid>
              <a:tr h="3824769">
                <a:tc>
                  <a:txBody>
                    <a:bodyPr/>
                    <a:lstStyle/>
                    <a:p>
                      <a:pPr marL="114300" indent="-114300" algn="l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＊抽選の結果はメールでお知らせします。事業に参加される際の必要事項や</a:t>
                      </a:r>
                      <a:r>
                        <a:rPr lang="ja-JP" sz="1100" kern="100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、緊急</a:t>
                      </a:r>
                      <a:r>
                        <a:rPr lang="ja-JP" sz="11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の事業の中止などの際にもメールでご連絡いたしますので必ずメール</a:t>
                      </a:r>
                      <a:r>
                        <a:rPr lang="ja-JP" sz="1100" kern="100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をご確認</a:t>
                      </a:r>
                      <a:r>
                        <a:rPr lang="ja-JP" sz="11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ください。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＊いただいた個人情報は、</a:t>
                      </a:r>
                      <a:r>
                        <a:rPr lang="en-US" sz="11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ja-JP" sz="11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公財</a:t>
                      </a:r>
                      <a:r>
                        <a:rPr lang="en-US" sz="11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ja-JP" sz="11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藤沢市みらい創造財団</a:t>
                      </a:r>
                      <a:r>
                        <a:rPr lang="ja-JP" sz="1100" kern="100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青少年</a:t>
                      </a:r>
                      <a:r>
                        <a:rPr lang="ja-JP" sz="11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事業課以外では使用しません。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＊活動の写真を当財団ホームページ、配布物、掲示物に掲載する場合があります</a:t>
                      </a:r>
                      <a:r>
                        <a:rPr lang="ja-JP" sz="1100" kern="100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。</a:t>
                      </a:r>
                      <a:endParaRPr lang="ja-JP" sz="11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90170" marR="9017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07481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7953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1197</TotalTime>
  <Words>231</Words>
  <Application>Microsoft Office PowerPoint</Application>
  <PresentationFormat>A4 210 x 297 mm</PresentationFormat>
  <Paragraphs>37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4" baseType="lpstr">
      <vt:lpstr>HGPｺﾞｼｯｸM</vt:lpstr>
      <vt:lpstr>HGP創英角ﾎﾟｯﾌﾟ体</vt:lpstr>
      <vt:lpstr>HG丸ｺﾞｼｯｸM-PRO</vt:lpstr>
      <vt:lpstr>HG創英角ﾎﾟｯﾌﾟ体</vt:lpstr>
      <vt:lpstr>ＭＳ Ｐゴシック</vt:lpstr>
      <vt:lpstr>ＭＳ 明朝</vt:lpstr>
      <vt:lpstr>メイリオ</vt:lpstr>
      <vt:lpstr>游ゴシック</vt:lpstr>
      <vt:lpstr>Arial</vt:lpstr>
      <vt:lpstr>Calibri</vt:lpstr>
      <vt:lpstr>Century</vt:lpstr>
      <vt:lpstr>Times New Roman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tsujido</dc:creator>
  <cp:lastModifiedBy>辻堂青少年会館</cp:lastModifiedBy>
  <cp:revision>130</cp:revision>
  <cp:lastPrinted>2019-04-28T01:31:09Z</cp:lastPrinted>
  <dcterms:created xsi:type="dcterms:W3CDTF">2015-09-23T06:47:14Z</dcterms:created>
  <dcterms:modified xsi:type="dcterms:W3CDTF">2023-05-01T06:49:30Z</dcterms:modified>
</cp:coreProperties>
</file>