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"/>
  </p:notesMasterIdLst>
  <p:sldIdLst>
    <p:sldId id="257" r:id="rId2"/>
  </p:sldIdLst>
  <p:sldSz cx="7199313" cy="104394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99"/>
    <a:srgbClr val="F612D5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9" d="100"/>
          <a:sy n="69" d="100"/>
        </p:scale>
        <p:origin x="136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6863E2-3A6F-4B03-8077-1DD4582AE9DC}" type="datetimeFigureOut">
              <a:rPr kumimoji="1" lang="ja-JP" altLang="en-US" smtClean="0"/>
              <a:t>2023/6/16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9325" y="1233488"/>
            <a:ext cx="22971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CE23F2-F01E-4428-88D6-6EE674C207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1147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62040" rtl="0" eaLnBrk="1" latinLnBrk="0" hangingPunct="1">
      <a:defRPr kumimoji="1" sz="1263" kern="1200">
        <a:solidFill>
          <a:schemeClr val="tx1"/>
        </a:solidFill>
        <a:latin typeface="+mn-lt"/>
        <a:ea typeface="+mn-ea"/>
        <a:cs typeface="+mn-cs"/>
      </a:defRPr>
    </a:lvl1pPr>
    <a:lvl2pPr marL="481020" algn="l" defTabSz="962040" rtl="0" eaLnBrk="1" latinLnBrk="0" hangingPunct="1">
      <a:defRPr kumimoji="1" sz="1263" kern="1200">
        <a:solidFill>
          <a:schemeClr val="tx1"/>
        </a:solidFill>
        <a:latin typeface="+mn-lt"/>
        <a:ea typeface="+mn-ea"/>
        <a:cs typeface="+mn-cs"/>
      </a:defRPr>
    </a:lvl2pPr>
    <a:lvl3pPr marL="962040" algn="l" defTabSz="962040" rtl="0" eaLnBrk="1" latinLnBrk="0" hangingPunct="1">
      <a:defRPr kumimoji="1" sz="1263" kern="1200">
        <a:solidFill>
          <a:schemeClr val="tx1"/>
        </a:solidFill>
        <a:latin typeface="+mn-lt"/>
        <a:ea typeface="+mn-ea"/>
        <a:cs typeface="+mn-cs"/>
      </a:defRPr>
    </a:lvl3pPr>
    <a:lvl4pPr marL="1443060" algn="l" defTabSz="962040" rtl="0" eaLnBrk="1" latinLnBrk="0" hangingPunct="1">
      <a:defRPr kumimoji="1" sz="1263" kern="1200">
        <a:solidFill>
          <a:schemeClr val="tx1"/>
        </a:solidFill>
        <a:latin typeface="+mn-lt"/>
        <a:ea typeface="+mn-ea"/>
        <a:cs typeface="+mn-cs"/>
      </a:defRPr>
    </a:lvl4pPr>
    <a:lvl5pPr marL="1924080" algn="l" defTabSz="962040" rtl="0" eaLnBrk="1" latinLnBrk="0" hangingPunct="1">
      <a:defRPr kumimoji="1" sz="1263" kern="1200">
        <a:solidFill>
          <a:schemeClr val="tx1"/>
        </a:solidFill>
        <a:latin typeface="+mn-lt"/>
        <a:ea typeface="+mn-ea"/>
        <a:cs typeface="+mn-cs"/>
      </a:defRPr>
    </a:lvl5pPr>
    <a:lvl6pPr marL="2405101" algn="l" defTabSz="962040" rtl="0" eaLnBrk="1" latinLnBrk="0" hangingPunct="1">
      <a:defRPr kumimoji="1" sz="1263" kern="1200">
        <a:solidFill>
          <a:schemeClr val="tx1"/>
        </a:solidFill>
        <a:latin typeface="+mn-lt"/>
        <a:ea typeface="+mn-ea"/>
        <a:cs typeface="+mn-cs"/>
      </a:defRPr>
    </a:lvl6pPr>
    <a:lvl7pPr marL="2886121" algn="l" defTabSz="962040" rtl="0" eaLnBrk="1" latinLnBrk="0" hangingPunct="1">
      <a:defRPr kumimoji="1" sz="1263" kern="1200">
        <a:solidFill>
          <a:schemeClr val="tx1"/>
        </a:solidFill>
        <a:latin typeface="+mn-lt"/>
        <a:ea typeface="+mn-ea"/>
        <a:cs typeface="+mn-cs"/>
      </a:defRPr>
    </a:lvl7pPr>
    <a:lvl8pPr marL="3367141" algn="l" defTabSz="962040" rtl="0" eaLnBrk="1" latinLnBrk="0" hangingPunct="1">
      <a:defRPr kumimoji="1" sz="1263" kern="1200">
        <a:solidFill>
          <a:schemeClr val="tx1"/>
        </a:solidFill>
        <a:latin typeface="+mn-lt"/>
        <a:ea typeface="+mn-ea"/>
        <a:cs typeface="+mn-cs"/>
      </a:defRPr>
    </a:lvl8pPr>
    <a:lvl9pPr marL="3848161" algn="l" defTabSz="962040" rtl="0" eaLnBrk="1" latinLnBrk="0" hangingPunct="1">
      <a:defRPr kumimoji="1" sz="126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949" y="1708486"/>
            <a:ext cx="6119416" cy="3634458"/>
          </a:xfrm>
        </p:spPr>
        <p:txBody>
          <a:bodyPr anchor="b"/>
          <a:lstStyle>
            <a:lvl1pPr algn="ctr">
              <a:defRPr sz="4724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914" y="5483102"/>
            <a:ext cx="5399485" cy="2520438"/>
          </a:xfrm>
        </p:spPr>
        <p:txBody>
          <a:bodyPr/>
          <a:lstStyle>
            <a:lvl1pPr marL="0" indent="0" algn="ctr">
              <a:buNone/>
              <a:defRPr sz="1890"/>
            </a:lvl1pPr>
            <a:lvl2pPr marL="359954" indent="0" algn="ctr">
              <a:buNone/>
              <a:defRPr sz="1575"/>
            </a:lvl2pPr>
            <a:lvl3pPr marL="719907" indent="0" algn="ctr">
              <a:buNone/>
              <a:defRPr sz="1417"/>
            </a:lvl3pPr>
            <a:lvl4pPr marL="1079861" indent="0" algn="ctr">
              <a:buNone/>
              <a:defRPr sz="1260"/>
            </a:lvl4pPr>
            <a:lvl5pPr marL="1439814" indent="0" algn="ctr">
              <a:buNone/>
              <a:defRPr sz="1260"/>
            </a:lvl5pPr>
            <a:lvl6pPr marL="1799768" indent="0" algn="ctr">
              <a:buNone/>
              <a:defRPr sz="1260"/>
            </a:lvl6pPr>
            <a:lvl7pPr marL="2159721" indent="0" algn="ctr">
              <a:buNone/>
              <a:defRPr sz="1260"/>
            </a:lvl7pPr>
            <a:lvl8pPr marL="2519675" indent="0" algn="ctr">
              <a:buNone/>
              <a:defRPr sz="1260"/>
            </a:lvl8pPr>
            <a:lvl9pPr marL="2879628" indent="0" algn="ctr">
              <a:buNone/>
              <a:defRPr sz="126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1868E-19A9-4024-98CC-A251BE9A201D}" type="datetimeFigureOut">
              <a:rPr kumimoji="1" lang="ja-JP" altLang="en-US" smtClean="0"/>
              <a:t>2023/6/16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7BE12-2581-464D-AD65-2258CAE15E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1884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1868E-19A9-4024-98CC-A251BE9A201D}" type="datetimeFigureOut">
              <a:rPr kumimoji="1" lang="ja-JP" altLang="en-US" smtClean="0"/>
              <a:t>2023/6/16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7BE12-2581-464D-AD65-2258CAE15E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7020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52009" y="555801"/>
            <a:ext cx="1552352" cy="8846909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4953" y="555801"/>
            <a:ext cx="4567064" cy="8846909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1868E-19A9-4024-98CC-A251BE9A201D}" type="datetimeFigureOut">
              <a:rPr kumimoji="1" lang="ja-JP" altLang="en-US" smtClean="0"/>
              <a:t>2023/6/16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7BE12-2581-464D-AD65-2258CAE15E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4074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1868E-19A9-4024-98CC-A251BE9A201D}" type="datetimeFigureOut">
              <a:rPr kumimoji="1" lang="ja-JP" altLang="en-US" smtClean="0"/>
              <a:t>2023/6/16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7BE12-2581-464D-AD65-2258CAE15E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7887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204" y="2602603"/>
            <a:ext cx="6209407" cy="4342500"/>
          </a:xfrm>
        </p:spPr>
        <p:txBody>
          <a:bodyPr anchor="b"/>
          <a:lstStyle>
            <a:lvl1pPr>
              <a:defRPr sz="4724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1204" y="6986185"/>
            <a:ext cx="6209407" cy="2283618"/>
          </a:xfrm>
        </p:spPr>
        <p:txBody>
          <a:bodyPr/>
          <a:lstStyle>
            <a:lvl1pPr marL="0" indent="0">
              <a:buNone/>
              <a:defRPr sz="1890">
                <a:solidFill>
                  <a:schemeClr val="tx1"/>
                </a:solidFill>
              </a:defRPr>
            </a:lvl1pPr>
            <a:lvl2pPr marL="35995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19907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3pPr>
            <a:lvl4pPr marL="107986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439814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179976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15972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51967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287962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1868E-19A9-4024-98CC-A251BE9A201D}" type="datetimeFigureOut">
              <a:rPr kumimoji="1" lang="ja-JP" altLang="en-US" smtClean="0"/>
              <a:t>2023/6/16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7BE12-2581-464D-AD65-2258CAE15E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1776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4953" y="2779007"/>
            <a:ext cx="3059708" cy="662370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652" y="2779007"/>
            <a:ext cx="3059708" cy="662370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1868E-19A9-4024-98CC-A251BE9A201D}" type="datetimeFigureOut">
              <a:rPr kumimoji="1" lang="ja-JP" altLang="en-US" smtClean="0"/>
              <a:t>2023/6/16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7BE12-2581-464D-AD65-2258CAE15E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8040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1" y="555804"/>
            <a:ext cx="6209407" cy="2017801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891" y="2559104"/>
            <a:ext cx="3045646" cy="1254177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891" y="3813281"/>
            <a:ext cx="3045646" cy="560876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44652" y="2559104"/>
            <a:ext cx="3060646" cy="1254177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44652" y="3813281"/>
            <a:ext cx="3060646" cy="560876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1868E-19A9-4024-98CC-A251BE9A201D}" type="datetimeFigureOut">
              <a:rPr kumimoji="1" lang="ja-JP" altLang="en-US" smtClean="0"/>
              <a:t>2023/6/16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7BE12-2581-464D-AD65-2258CAE15E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5684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1868E-19A9-4024-98CC-A251BE9A201D}" type="datetimeFigureOut">
              <a:rPr kumimoji="1" lang="ja-JP" altLang="en-US" smtClean="0"/>
              <a:t>2023/6/16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7BE12-2581-464D-AD65-2258CAE15E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1272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1868E-19A9-4024-98CC-A251BE9A201D}" type="datetimeFigureOut">
              <a:rPr kumimoji="1" lang="ja-JP" altLang="en-US" smtClean="0"/>
              <a:t>2023/6/16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7BE12-2581-464D-AD65-2258CAE15E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6131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695960"/>
            <a:ext cx="2321966" cy="2435860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0646" y="1503083"/>
            <a:ext cx="3644652" cy="7418740"/>
          </a:xfrm>
        </p:spPr>
        <p:txBody>
          <a:bodyPr/>
          <a:lstStyle>
            <a:lvl1pPr>
              <a:defRPr sz="2519"/>
            </a:lvl1pPr>
            <a:lvl2pPr>
              <a:defRPr sz="2204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3131820"/>
            <a:ext cx="2321966" cy="5802084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1868E-19A9-4024-98CC-A251BE9A201D}" type="datetimeFigureOut">
              <a:rPr kumimoji="1" lang="ja-JP" altLang="en-US" smtClean="0"/>
              <a:t>2023/6/16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7BE12-2581-464D-AD65-2258CAE15E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8754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695960"/>
            <a:ext cx="2321966" cy="2435860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60646" y="1503083"/>
            <a:ext cx="3644652" cy="7418740"/>
          </a:xfrm>
        </p:spPr>
        <p:txBody>
          <a:bodyPr anchor="t"/>
          <a:lstStyle>
            <a:lvl1pPr marL="0" indent="0">
              <a:buNone/>
              <a:defRPr sz="2519"/>
            </a:lvl1pPr>
            <a:lvl2pPr marL="359954" indent="0">
              <a:buNone/>
              <a:defRPr sz="2204"/>
            </a:lvl2pPr>
            <a:lvl3pPr marL="719907" indent="0">
              <a:buNone/>
              <a:defRPr sz="1890"/>
            </a:lvl3pPr>
            <a:lvl4pPr marL="1079861" indent="0">
              <a:buNone/>
              <a:defRPr sz="1575"/>
            </a:lvl4pPr>
            <a:lvl5pPr marL="1439814" indent="0">
              <a:buNone/>
              <a:defRPr sz="1575"/>
            </a:lvl5pPr>
            <a:lvl6pPr marL="1799768" indent="0">
              <a:buNone/>
              <a:defRPr sz="1575"/>
            </a:lvl6pPr>
            <a:lvl7pPr marL="2159721" indent="0">
              <a:buNone/>
              <a:defRPr sz="1575"/>
            </a:lvl7pPr>
            <a:lvl8pPr marL="2519675" indent="0">
              <a:buNone/>
              <a:defRPr sz="1575"/>
            </a:lvl8pPr>
            <a:lvl9pPr marL="2879628" indent="0">
              <a:buNone/>
              <a:defRPr sz="1575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3131820"/>
            <a:ext cx="2321966" cy="5802084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1868E-19A9-4024-98CC-A251BE9A201D}" type="datetimeFigureOut">
              <a:rPr kumimoji="1" lang="ja-JP" altLang="en-US" smtClean="0"/>
              <a:t>2023/6/16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7BE12-2581-464D-AD65-2258CAE15E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2719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4953" y="555804"/>
            <a:ext cx="6209407" cy="2017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953" y="2779007"/>
            <a:ext cx="6209407" cy="6623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953" y="9675780"/>
            <a:ext cx="1619845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1868E-19A9-4024-98CC-A251BE9A201D}" type="datetimeFigureOut">
              <a:rPr kumimoji="1" lang="ja-JP" altLang="en-US" smtClean="0"/>
              <a:t>2023/6/16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4773" y="9675780"/>
            <a:ext cx="2429768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4515" y="9675780"/>
            <a:ext cx="1619845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7BE12-2581-464D-AD65-2258CAE15E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4296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19907" rtl="0" eaLnBrk="1" latinLnBrk="0" hangingPunct="1">
        <a:lnSpc>
          <a:spcPct val="90000"/>
        </a:lnSpc>
        <a:spcBef>
          <a:spcPct val="0"/>
        </a:spcBef>
        <a:buNone/>
        <a:defRPr kumimoji="1" sz="34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977" indent="-179977" algn="l" defTabSz="71990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kumimoji="1" sz="2204" kern="1200">
          <a:solidFill>
            <a:schemeClr val="tx1"/>
          </a:solidFill>
          <a:latin typeface="+mn-lt"/>
          <a:ea typeface="+mn-ea"/>
          <a:cs typeface="+mn-cs"/>
        </a:defRPr>
      </a:lvl1pPr>
      <a:lvl2pPr marL="539930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899884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kumimoji="1"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59837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619791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97974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339698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699652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305960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9907" rtl="0" eaLnBrk="1" latinLnBrk="0" hangingPunct="1"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1pPr>
      <a:lvl2pPr marL="359954" algn="l" defTabSz="719907" rtl="0" eaLnBrk="1" latinLnBrk="0" hangingPunct="1"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2pPr>
      <a:lvl3pPr marL="719907" algn="l" defTabSz="719907" rtl="0" eaLnBrk="1" latinLnBrk="0" hangingPunct="1"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3pPr>
      <a:lvl4pPr marL="1079861" algn="l" defTabSz="719907" rtl="0" eaLnBrk="1" latinLnBrk="0" hangingPunct="1"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439814" algn="l" defTabSz="719907" rtl="0" eaLnBrk="1" latinLnBrk="0" hangingPunct="1"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799768" algn="l" defTabSz="719907" rtl="0" eaLnBrk="1" latinLnBrk="0" hangingPunct="1"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159721" algn="l" defTabSz="719907" rtl="0" eaLnBrk="1" latinLnBrk="0" hangingPunct="1"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519675" algn="l" defTabSz="719907" rtl="0" eaLnBrk="1" latinLnBrk="0" hangingPunct="1"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2879628" algn="l" defTabSz="719907" rtl="0" eaLnBrk="1" latinLnBrk="0" hangingPunct="1"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6" Type="http://schemas.microsoft.com/office/2007/relationships/hdphoto" Target="../media/hdphoto3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microsoft.com/office/2007/relationships/hdphoto" Target="../media/hdphoto2.wdp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7227" t="520" r="8926" b="1589"/>
          <a:stretch/>
        </p:blipFill>
        <p:spPr>
          <a:xfrm rot="788725">
            <a:off x="292048" y="573720"/>
            <a:ext cx="4584177" cy="4565880"/>
          </a:xfrm>
          <a:prstGeom prst="ellipse">
            <a:avLst/>
          </a:prstGeom>
        </p:spPr>
      </p:pic>
      <p:sp>
        <p:nvSpPr>
          <p:cNvPr id="20" name="楕円 19"/>
          <p:cNvSpPr/>
          <p:nvPr/>
        </p:nvSpPr>
        <p:spPr>
          <a:xfrm>
            <a:off x="649052" y="4632917"/>
            <a:ext cx="3679853" cy="945891"/>
          </a:xfrm>
          <a:prstGeom prst="ellipse">
            <a:avLst/>
          </a:prstGeom>
          <a:gradFill flip="none" rotWithShape="1">
            <a:gsLst>
              <a:gs pos="0">
                <a:srgbClr val="00FF99">
                  <a:tint val="66000"/>
                  <a:satMod val="160000"/>
                </a:srgbClr>
              </a:gs>
              <a:gs pos="50000">
                <a:srgbClr val="00FF99">
                  <a:tint val="44500"/>
                  <a:satMod val="160000"/>
                </a:srgbClr>
              </a:gs>
              <a:gs pos="100000">
                <a:srgbClr val="00FF99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/>
          <p:cNvSpPr/>
          <p:nvPr/>
        </p:nvSpPr>
        <p:spPr>
          <a:xfrm>
            <a:off x="0" y="-39512"/>
            <a:ext cx="7199313" cy="561027"/>
          </a:xfrm>
          <a:prstGeom prst="rect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62352" y="5888082"/>
            <a:ext cx="609546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900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【</a:t>
            </a:r>
            <a:r>
              <a:rPr kumimoji="1" lang="ja-JP" altLang="en-US" sz="1900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日　時</a:t>
            </a:r>
            <a:r>
              <a:rPr kumimoji="1" lang="en-US" altLang="ja-JP" sz="1900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】9</a:t>
            </a:r>
            <a:r>
              <a:rPr kumimoji="1" lang="ja-JP" altLang="en-US" sz="1900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月</a:t>
            </a:r>
            <a:r>
              <a:rPr kumimoji="1" lang="en-US" altLang="ja-JP" sz="1900" b="1" dirty="0" smtClean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16</a:t>
            </a:r>
            <a:r>
              <a:rPr kumimoji="1" lang="ja-JP" altLang="en-US" sz="1900" b="1" dirty="0" smtClean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日</a:t>
            </a:r>
            <a:r>
              <a:rPr kumimoji="1" lang="en-US" altLang="ja-JP" sz="1900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(</a:t>
            </a:r>
            <a:r>
              <a:rPr kumimoji="1" lang="ja-JP" altLang="en-US" sz="1900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土</a:t>
            </a:r>
            <a:r>
              <a:rPr kumimoji="1" lang="ja-JP" altLang="en-US" sz="1900" b="1" dirty="0" smtClean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）　午前</a:t>
            </a:r>
            <a:r>
              <a:rPr kumimoji="1" lang="en-US" altLang="ja-JP" sz="1900" b="1" dirty="0" smtClean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9</a:t>
            </a:r>
            <a:r>
              <a:rPr kumimoji="1" lang="ja-JP" altLang="en-US" sz="1900" b="1" dirty="0" smtClean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時</a:t>
            </a:r>
            <a:r>
              <a:rPr kumimoji="1" lang="en-US" altLang="ja-JP" sz="1900" b="1" dirty="0" smtClean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30</a:t>
            </a:r>
            <a:r>
              <a:rPr kumimoji="1" lang="ja-JP" altLang="en-US" sz="1900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分</a:t>
            </a:r>
            <a:r>
              <a:rPr kumimoji="1" lang="ja-JP" altLang="en-US" sz="1900" b="1" dirty="0" smtClean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～</a:t>
            </a:r>
            <a:r>
              <a:rPr kumimoji="1" lang="en-US" altLang="ja-JP" sz="1900" b="1" dirty="0" smtClean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11</a:t>
            </a:r>
            <a:r>
              <a:rPr kumimoji="1" lang="ja-JP" altLang="en-US" sz="1900" b="1" dirty="0" smtClean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時</a:t>
            </a:r>
            <a:r>
              <a:rPr kumimoji="1" lang="en-US" altLang="ja-JP" sz="1900" b="1" dirty="0" smtClean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30</a:t>
            </a:r>
            <a:r>
              <a:rPr kumimoji="1" lang="ja-JP" altLang="en-US" sz="1900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分</a:t>
            </a:r>
            <a:endParaRPr kumimoji="1" lang="en-US" altLang="ja-JP" sz="1900" b="1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r>
              <a:rPr kumimoji="1" lang="en-US" altLang="ja-JP" sz="1900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【</a:t>
            </a:r>
            <a:r>
              <a:rPr kumimoji="1" lang="ja-JP" altLang="en-US" sz="1900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費　用</a:t>
            </a:r>
            <a:r>
              <a:rPr kumimoji="1" lang="en-US" altLang="ja-JP" sz="1900" b="1" dirty="0" smtClean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】500</a:t>
            </a:r>
            <a:r>
              <a:rPr kumimoji="1" lang="ja-JP" altLang="en-US" sz="1900" b="1" dirty="0" smtClean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円</a:t>
            </a:r>
            <a:endParaRPr kumimoji="1" lang="en-US" altLang="ja-JP" sz="1900" b="1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r>
              <a:rPr kumimoji="1" lang="en-US" altLang="ja-JP" sz="1900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【</a:t>
            </a:r>
            <a:r>
              <a:rPr kumimoji="1" lang="ja-JP" altLang="en-US" sz="1900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対　象</a:t>
            </a:r>
            <a:r>
              <a:rPr kumimoji="1" lang="en-US" altLang="ja-JP" sz="1900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】</a:t>
            </a:r>
            <a:r>
              <a:rPr kumimoji="1" lang="ja-JP" altLang="en-US" sz="1900" b="1" dirty="0" smtClean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小・中学生 </a:t>
            </a:r>
            <a:r>
              <a:rPr kumimoji="1" lang="en-US" altLang="ja-JP" sz="1900" b="1" dirty="0" smtClean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20</a:t>
            </a:r>
            <a:r>
              <a:rPr kumimoji="1" lang="ja-JP" altLang="en-US" sz="1900" b="1" dirty="0" smtClean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人</a:t>
            </a:r>
            <a:endParaRPr kumimoji="1" lang="en-US" altLang="ja-JP" sz="19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en-US" altLang="ja-JP" sz="1900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【</a:t>
            </a:r>
            <a:r>
              <a:rPr kumimoji="1" lang="ja-JP" altLang="en-US" sz="1900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持ち物</a:t>
            </a:r>
            <a:r>
              <a:rPr kumimoji="1" lang="en-US" altLang="ja-JP" sz="1900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】</a:t>
            </a:r>
            <a:r>
              <a:rPr kumimoji="1" lang="ja-JP" altLang="en-US" sz="1900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筆記用具、エプロン、お手ふき、水筒、持帰り用袋</a:t>
            </a:r>
            <a:endParaRPr kumimoji="1" lang="en-US" altLang="ja-JP" sz="1900" b="1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r>
              <a:rPr kumimoji="1" lang="en-US" altLang="ja-JP" sz="1900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【</a:t>
            </a:r>
            <a:r>
              <a:rPr kumimoji="1" lang="ja-JP" altLang="en-US" sz="1900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申込み</a:t>
            </a:r>
            <a:r>
              <a:rPr kumimoji="1" lang="en-US" altLang="ja-JP" sz="1900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】</a:t>
            </a:r>
            <a:r>
              <a:rPr kumimoji="1" lang="ja-JP" altLang="en-US" sz="1900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　　</a:t>
            </a:r>
            <a:endParaRPr kumimoji="1" lang="en-US" altLang="ja-JP" sz="1900" b="1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endParaRPr kumimoji="1" lang="ja-JP" altLang="en-US" sz="1900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pic>
        <p:nvPicPr>
          <p:cNvPr id="28" name="図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8992" y="9274434"/>
            <a:ext cx="1414803" cy="317894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1409087" y="879812"/>
            <a:ext cx="5405435" cy="11874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Plain">
              <a:avLst>
                <a:gd name="adj" fmla="val 50448"/>
              </a:avLst>
            </a:prstTxWarp>
            <a:spAutoFit/>
          </a:bodyPr>
          <a:lstStyle/>
          <a:p>
            <a:r>
              <a:rPr lang="ja-JP" altLang="en-US" sz="4000" dirty="0">
                <a:latin typeface="HGP明朝E" panose="02020900000000000000" pitchFamily="18" charset="-128"/>
                <a:ea typeface="HGP明朝E" panose="02020900000000000000" pitchFamily="18" charset="-128"/>
              </a:rPr>
              <a:t>藍</a:t>
            </a:r>
            <a:r>
              <a:rPr lang="ja-JP" altLang="en-US" sz="16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のたたき染め</a:t>
            </a:r>
            <a:r>
              <a:rPr lang="ja-JP" altLang="ja-JP" sz="1400" dirty="0">
                <a:solidFill>
                  <a:schemeClr val="accent1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　　　　　　　　　　　　　　　　　　　　　　　　</a:t>
            </a:r>
          </a:p>
        </p:txBody>
      </p:sp>
      <p:sp>
        <p:nvSpPr>
          <p:cNvPr id="35" name="正方形/長方形 34"/>
          <p:cNvSpPr/>
          <p:nvPr/>
        </p:nvSpPr>
        <p:spPr>
          <a:xfrm>
            <a:off x="5011351" y="82690"/>
            <a:ext cx="20313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辻堂青少年会館主催</a:t>
            </a:r>
          </a:p>
        </p:txBody>
      </p:sp>
      <p:sp>
        <p:nvSpPr>
          <p:cNvPr id="15" name="正方形/長方形 14"/>
          <p:cNvSpPr/>
          <p:nvPr/>
        </p:nvSpPr>
        <p:spPr>
          <a:xfrm>
            <a:off x="252264" y="8878262"/>
            <a:ext cx="6382826" cy="12417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6"/>
          <a:srcRect t="47830" r="32297"/>
          <a:stretch/>
        </p:blipFill>
        <p:spPr>
          <a:xfrm>
            <a:off x="3707161" y="9019309"/>
            <a:ext cx="2901458" cy="1676828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112" y="8973596"/>
            <a:ext cx="1740844" cy="1124682"/>
          </a:xfrm>
          <a:prstGeom prst="rect">
            <a:avLst/>
          </a:prstGeom>
        </p:spPr>
      </p:pic>
      <p:sp>
        <p:nvSpPr>
          <p:cNvPr id="26" name="テキスト ボックス 25"/>
          <p:cNvSpPr txBox="1"/>
          <p:nvPr/>
        </p:nvSpPr>
        <p:spPr>
          <a:xfrm>
            <a:off x="4591533" y="9376157"/>
            <a:ext cx="4504387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sz="1050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r>
              <a:rPr kumimoji="1" lang="ja-JP" altLang="en-US" sz="14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　藤沢市辻堂</a:t>
            </a:r>
            <a:r>
              <a:rPr kumimoji="1" lang="en-US" altLang="ja-JP" sz="14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2-8-31</a:t>
            </a:r>
          </a:p>
          <a:p>
            <a:r>
              <a:rPr kumimoji="1" lang="ja-JP" altLang="en-US" sz="14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　℡</a:t>
            </a:r>
            <a:r>
              <a:rPr kumimoji="1" lang="en-US" altLang="ja-JP" sz="14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.0466</a:t>
            </a:r>
            <a:r>
              <a:rPr kumimoji="1" lang="ja-JP" altLang="en-US" sz="14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（</a:t>
            </a:r>
            <a:r>
              <a:rPr kumimoji="1" lang="en-US" altLang="ja-JP" sz="14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36</a:t>
            </a:r>
            <a:r>
              <a:rPr kumimoji="1" lang="ja-JP" altLang="en-US" sz="14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）</a:t>
            </a:r>
            <a:r>
              <a:rPr kumimoji="1" lang="en-US" altLang="ja-JP" sz="14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3002</a:t>
            </a:r>
            <a:endParaRPr kumimoji="1" lang="ja-JP" altLang="en-US" sz="1400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pic>
        <p:nvPicPr>
          <p:cNvPr id="27" name="図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3153" y="478222"/>
            <a:ext cx="2020558" cy="384314"/>
          </a:xfrm>
          <a:prstGeom prst="rect">
            <a:avLst/>
          </a:prstGeom>
          <a:ln>
            <a:noFill/>
          </a:ln>
        </p:spPr>
      </p:pic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66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11" r="36108" b="26618"/>
          <a:stretch/>
        </p:blipFill>
        <p:spPr>
          <a:xfrm rot="5400000">
            <a:off x="1322147" y="2469709"/>
            <a:ext cx="1782668" cy="21619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557" y="644486"/>
            <a:ext cx="1522850" cy="152285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49948" y="5074377"/>
            <a:ext cx="1411518" cy="1411518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45009" y="8948509"/>
            <a:ext cx="1212744" cy="1212744"/>
          </a:xfrm>
          <a:prstGeom prst="rect">
            <a:avLst/>
          </a:prstGeom>
        </p:spPr>
      </p:pic>
      <p:sp>
        <p:nvSpPr>
          <p:cNvPr id="32" name="楕円 31"/>
          <p:cNvSpPr/>
          <p:nvPr/>
        </p:nvSpPr>
        <p:spPr>
          <a:xfrm>
            <a:off x="3317902" y="7943567"/>
            <a:ext cx="2471699" cy="66610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2143711" y="-13821"/>
            <a:ext cx="3580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ヤングスクエア</a:t>
            </a:r>
            <a:endParaRPr kumimoji="1" lang="ja-JP" altLang="en-US" sz="2800" b="1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pic>
        <p:nvPicPr>
          <p:cNvPr id="29" name="図 2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59225" y="7870763"/>
            <a:ext cx="918100" cy="918100"/>
          </a:xfrm>
          <a:prstGeom prst="rect">
            <a:avLst/>
          </a:prstGeom>
        </p:spPr>
      </p:pic>
      <p:pic>
        <p:nvPicPr>
          <p:cNvPr id="30" name="図 2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76123" y="8528624"/>
            <a:ext cx="2021452" cy="399449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3685333" y="8161810"/>
            <a:ext cx="24090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お申し込みはこちら⇒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5408617">
            <a:off x="5896618" y="416800"/>
            <a:ext cx="1262817" cy="1262817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593" y="9401482"/>
            <a:ext cx="812321" cy="609241"/>
          </a:xfrm>
          <a:prstGeom prst="rect">
            <a:avLst/>
          </a:prstGeom>
        </p:spPr>
      </p:pic>
      <p:sp>
        <p:nvSpPr>
          <p:cNvPr id="31" name="テキスト ボックス 30"/>
          <p:cNvSpPr txBox="1"/>
          <p:nvPr/>
        </p:nvSpPr>
        <p:spPr>
          <a:xfrm>
            <a:off x="1685062" y="4607800"/>
            <a:ext cx="22808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植物名：たであい</a:t>
            </a:r>
            <a:endParaRPr kumimoji="1" lang="en-US" altLang="ja-JP" sz="1400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endParaRPr kumimoji="1" lang="ja-JP" altLang="en-US" sz="1400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299408" y="4878956"/>
            <a:ext cx="42717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dirty="0">
                <a:solidFill>
                  <a:srgbClr val="4D5156"/>
                </a:solidFill>
                <a:latin typeface="arial" panose="020B0604020202020204" pitchFamily="34" charset="0"/>
              </a:rPr>
              <a:t>タデ科の一年草。日本で古くから使われてきた</a:t>
            </a:r>
            <a:r>
              <a:rPr lang="ja-JP" altLang="en-US" sz="1400" dirty="0" smtClean="0">
                <a:solidFill>
                  <a:srgbClr val="4D5156"/>
                </a:solidFill>
                <a:latin typeface="arial" panose="020B0604020202020204" pitchFamily="34" charset="0"/>
              </a:rPr>
              <a:t>藍</a:t>
            </a:r>
            <a:endParaRPr lang="en-US" altLang="ja-JP" sz="1400" dirty="0">
              <a:solidFill>
                <a:srgbClr val="4D5156"/>
              </a:solidFill>
              <a:latin typeface="arial" panose="020B0604020202020204" pitchFamily="34" charset="0"/>
            </a:endParaRPr>
          </a:p>
          <a:p>
            <a:r>
              <a:rPr lang="ja-JP" altLang="en-US" sz="1400" dirty="0">
                <a:solidFill>
                  <a:srgbClr val="4D5156"/>
                </a:solidFill>
                <a:latin typeface="arial" panose="020B0604020202020204" pitchFamily="34" charset="0"/>
              </a:rPr>
              <a:t>本州の東北南部、以西の太平洋側と四国</a:t>
            </a:r>
            <a:r>
              <a:rPr lang="ja-JP" altLang="en-US" sz="1400" dirty="0" smtClean="0">
                <a:solidFill>
                  <a:srgbClr val="4D5156"/>
                </a:solidFill>
                <a:latin typeface="arial" panose="020B0604020202020204" pitchFamily="34" charset="0"/>
              </a:rPr>
              <a:t>、九州</a:t>
            </a:r>
            <a:r>
              <a:rPr lang="ja-JP" altLang="en-US" sz="1400" dirty="0">
                <a:solidFill>
                  <a:srgbClr val="4D5156"/>
                </a:solidFill>
                <a:latin typeface="arial" panose="020B0604020202020204" pitchFamily="34" charset="0"/>
              </a:rPr>
              <a:t>の低山帯・平野部に分布する。</a:t>
            </a:r>
            <a:endParaRPr lang="ja-JP" altLang="en-US" sz="1400" dirty="0"/>
          </a:p>
        </p:txBody>
      </p:sp>
      <p:sp>
        <p:nvSpPr>
          <p:cNvPr id="17" name="正方形/長方形 16"/>
          <p:cNvSpPr/>
          <p:nvPr/>
        </p:nvSpPr>
        <p:spPr>
          <a:xfrm>
            <a:off x="187189" y="86172"/>
            <a:ext cx="2053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SDGs</a:t>
            </a:r>
            <a:r>
              <a:rPr lang="ja-JP" altLang="en-US" dirty="0" smtClean="0"/>
              <a:t>プロジェクト</a:t>
            </a:r>
            <a:endParaRPr lang="ja-JP" altLang="en-US" dirty="0"/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55" t="11928" r="24196" b="10030"/>
          <a:stretch/>
        </p:blipFill>
        <p:spPr>
          <a:xfrm rot="16026522">
            <a:off x="3838073" y="2251133"/>
            <a:ext cx="3250645" cy="2885041"/>
          </a:xfrm>
          <a:prstGeom prst="ellipse">
            <a:avLst/>
          </a:prstGeom>
        </p:spPr>
      </p:pic>
      <p:sp>
        <p:nvSpPr>
          <p:cNvPr id="21" name="テキスト ボックス 20"/>
          <p:cNvSpPr txBox="1"/>
          <p:nvPr/>
        </p:nvSpPr>
        <p:spPr>
          <a:xfrm>
            <a:off x="4846534" y="5429836"/>
            <a:ext cx="39359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rgbClr val="FFC000"/>
                </a:solidFill>
              </a:rPr>
              <a:t>作品のイメージ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10779" y="2184998"/>
            <a:ext cx="7808224" cy="38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/>
              <a:t>～収穫した葉っぱをトントンたたいて染めてみよう～</a:t>
            </a:r>
            <a:endParaRPr lang="ja-JP" altLang="ja-JP" dirty="0"/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1329290" y="7091703"/>
            <a:ext cx="544531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lang="ja-JP" altLang="en-US" b="1" dirty="0"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　</a:t>
            </a:r>
            <a:r>
              <a:rPr lang="en-US" altLang="ja-JP" b="1" dirty="0" smtClean="0"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8/10</a:t>
            </a:r>
            <a:r>
              <a:rPr lang="ja-JP" altLang="en-US" b="1" dirty="0" smtClean="0"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（木）～</a:t>
            </a:r>
            <a:r>
              <a:rPr lang="en-US" altLang="ja-JP" b="1" dirty="0" smtClean="0"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8/22</a:t>
            </a:r>
            <a:r>
              <a:rPr lang="ja-JP" altLang="en-US" b="1" smtClean="0"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（火）</a:t>
            </a:r>
            <a:r>
              <a:rPr lang="en-US" altLang="ja-JP" b="1" dirty="0"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9</a:t>
            </a:r>
            <a:r>
              <a:rPr lang="ja-JP" altLang="en-US" b="1" dirty="0"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時</a:t>
            </a:r>
            <a:r>
              <a:rPr lang="ja-JP" altLang="en-US" b="1" dirty="0" smtClean="0"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から</a:t>
            </a:r>
            <a:r>
              <a:rPr lang="ja-JP" altLang="en-US" sz="1600" dirty="0" smtClean="0"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藤沢市</a:t>
            </a:r>
            <a:r>
              <a:rPr lang="ja-JP" altLang="en-US" sz="1600" dirty="0"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みらい創造財団ホームページの申込システム</a:t>
            </a:r>
            <a:r>
              <a:rPr lang="ja-JP" altLang="en-US" sz="1600" dirty="0" smtClean="0"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から申込</a:t>
            </a:r>
            <a:r>
              <a:rPr lang="ja-JP" altLang="en-US" sz="1600" dirty="0"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・抽選（要登録）</a:t>
            </a:r>
            <a:endParaRPr lang="ja-JP" altLang="en-US" sz="700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pPr defTabSz="914400"/>
            <a:endParaRPr lang="ja-JP" altLang="en-US" sz="2000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7660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1024</TotalTime>
  <Words>191</Words>
  <Application>Microsoft Office PowerPoint</Application>
  <PresentationFormat>ユーザー設定</PresentationFormat>
  <Paragraphs>19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3" baseType="lpstr">
      <vt:lpstr>BIZ UDP明朝 Medium</vt:lpstr>
      <vt:lpstr>HGP創英角ﾎﾟｯﾌﾟ体</vt:lpstr>
      <vt:lpstr>HGP明朝E</vt:lpstr>
      <vt:lpstr>UD デジタル 教科書体 NK-R</vt:lpstr>
      <vt:lpstr>游ゴシック</vt:lpstr>
      <vt:lpstr>游ゴシック Light</vt:lpstr>
      <vt:lpstr>arial</vt:lpstr>
      <vt:lpstr>arial</vt:lpstr>
      <vt:lpstr>Calibri</vt:lpstr>
      <vt:lpstr>Calibri Light</vt:lpstr>
      <vt:lpstr>Times New Roman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辻堂青少年会館</dc:creator>
  <cp:lastModifiedBy>辻堂青少年会館</cp:lastModifiedBy>
  <cp:revision>90</cp:revision>
  <cp:lastPrinted>2022-08-27T08:01:09Z</cp:lastPrinted>
  <dcterms:created xsi:type="dcterms:W3CDTF">2020-07-02T05:53:35Z</dcterms:created>
  <dcterms:modified xsi:type="dcterms:W3CDTF">2023-06-16T02:06:06Z</dcterms:modified>
</cp:coreProperties>
</file>