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476"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287509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316132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176034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143716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180717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334474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348585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71129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324708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268399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DE8D90-F289-4E65-81A7-E29DA6EA00D1}" type="datetimeFigureOut">
              <a:rPr kumimoji="1" lang="ja-JP" altLang="en-US" smtClean="0"/>
              <a:t>2020/7/22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178498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FDE8D90-F289-4E65-81A7-E29DA6EA00D1}" type="datetimeFigureOut">
              <a:rPr kumimoji="1" lang="ja-JP" altLang="en-US" smtClean="0"/>
              <a:t>2020/7/22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4CB72C8-0BB2-4441-9E14-7DEC875B2357}" type="slidenum">
              <a:rPr kumimoji="1" lang="ja-JP" altLang="en-US" smtClean="0"/>
              <a:t>‹#›</a:t>
            </a:fld>
            <a:endParaRPr kumimoji="1" lang="ja-JP" altLang="en-US"/>
          </a:p>
        </p:txBody>
      </p:sp>
    </p:spTree>
    <p:extLst>
      <p:ext uri="{BB962C8B-B14F-4D97-AF65-F5344CB8AC3E}">
        <p14:creationId xmlns:p14="http://schemas.microsoft.com/office/powerpoint/2010/main" val="64912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0866" y="2896607"/>
            <a:ext cx="6864364" cy="4001095"/>
          </a:xfrm>
          <a:prstGeom prst="rect">
            <a:avLst/>
          </a:prstGeom>
          <a:solidFill>
            <a:schemeClr val="accent6"/>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descr="C:\Users\tsujido\AppData\Local\Microsoft\Windows\Temporary Internet Files\Content.IE5\1B0GM3N0\gatag-00014312[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73037" y="6535144"/>
            <a:ext cx="1389861" cy="1389861"/>
          </a:xfrm>
          <a:prstGeom prst="rect">
            <a:avLst/>
          </a:prstGeom>
          <a:noFill/>
          <a:extLst>
            <a:ext uri="{909E8E84-426E-40DD-AFC4-6F175D3DCCD1}">
              <a14:hiddenFill xmlns:a14="http://schemas.microsoft.com/office/drawing/2010/main">
                <a:solidFill>
                  <a:srgbClr val="FFFFFF"/>
                </a:solidFill>
              </a14:hiddenFill>
            </a:ext>
          </a:extLst>
        </p:spPr>
      </p:pic>
      <p:sp>
        <p:nvSpPr>
          <p:cNvPr id="4" name="爆発 1 3"/>
          <p:cNvSpPr/>
          <p:nvPr/>
        </p:nvSpPr>
        <p:spPr>
          <a:xfrm>
            <a:off x="4445790" y="2513501"/>
            <a:ext cx="2383295" cy="1236021"/>
          </a:xfrm>
          <a:prstGeom prst="irregularSeal1">
            <a:avLst/>
          </a:prstGeom>
          <a:solidFill>
            <a:srgbClr val="FFC0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t>災害を</a:t>
            </a:r>
            <a:endParaRPr kumimoji="1" lang="en-US" altLang="ja-JP" sz="2000" b="1" dirty="0" smtClean="0"/>
          </a:p>
          <a:p>
            <a:pPr algn="ctr"/>
            <a:r>
              <a:rPr kumimoji="1" lang="ja-JP" altLang="en-US" sz="2000" b="1" dirty="0" smtClean="0"/>
              <a:t>体験しよう</a:t>
            </a:r>
            <a:endParaRPr kumimoji="1" lang="ja-JP" altLang="en-US" sz="2000" b="1" dirty="0"/>
          </a:p>
        </p:txBody>
      </p:sp>
      <p:sp>
        <p:nvSpPr>
          <p:cNvPr id="5" name="爆発 1 4"/>
          <p:cNvSpPr/>
          <p:nvPr/>
        </p:nvSpPr>
        <p:spPr>
          <a:xfrm rot="1336297">
            <a:off x="5074376" y="4985315"/>
            <a:ext cx="2011688" cy="1476042"/>
          </a:xfrm>
          <a:prstGeom prst="irregularSeal1">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防災って何？</a:t>
            </a:r>
            <a:endParaRPr kumimoji="1" lang="ja-JP" altLang="en-US" b="1" dirty="0"/>
          </a:p>
        </p:txBody>
      </p:sp>
      <p:pic>
        <p:nvPicPr>
          <p:cNvPr id="1031" name="Picture 7" descr="C:\Users\tsujido\AppData\Local\Microsoft\Windows\Temporary Internet Files\Content.IE5\2RBS7DTS\lgi01a201410170600[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6662154">
            <a:off x="5169286" y="6602216"/>
            <a:ext cx="303435" cy="47078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C:\Users\tsujido\AppData\Local\Microsoft\Windows\Temporary Internet Files\Content.IE5\2RBS7DTS\lgi01a201410170600[1].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6662154">
            <a:off x="5351383" y="6977059"/>
            <a:ext cx="151718" cy="23539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C:\Users\tsujido\AppData\Local\Microsoft\Windows\Temporary Internet Files\Content.IE5\2RBS7DTS\lgi01a201410170600[1].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755851">
            <a:off x="5170831" y="7162601"/>
            <a:ext cx="238657" cy="370280"/>
          </a:xfrm>
          <a:prstGeom prst="rect">
            <a:avLst/>
          </a:prstGeom>
          <a:noFill/>
          <a:extLst>
            <a:ext uri="{909E8E84-426E-40DD-AFC4-6F175D3DCCD1}">
              <a14:hiddenFill xmlns:a14="http://schemas.microsoft.com/office/drawing/2010/main">
                <a:solidFill>
                  <a:srgbClr val="FFFFFF"/>
                </a:solidFill>
              </a14:hiddenFill>
            </a:ext>
          </a:extLst>
        </p:spPr>
      </p:pic>
      <p:sp>
        <p:nvSpPr>
          <p:cNvPr id="22" name="正方形/長方形 21"/>
          <p:cNvSpPr/>
          <p:nvPr/>
        </p:nvSpPr>
        <p:spPr>
          <a:xfrm>
            <a:off x="1422864" y="6860249"/>
            <a:ext cx="5088721" cy="1015663"/>
          </a:xfrm>
          <a:prstGeom prst="rect">
            <a:avLst/>
          </a:prstGeom>
          <a:noFill/>
          <a:ln>
            <a:noFill/>
          </a:ln>
        </p:spPr>
        <p:txBody>
          <a:bodyPr wrap="square" lIns="91440" tIns="45720" rIns="91440" bIns="45720">
            <a:spAutoFit/>
          </a:bodyPr>
          <a:lstStyle/>
          <a:p>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対　　　象：小学生　</a:t>
            </a:r>
            <a:r>
              <a:rPr lang="en-US" altLang="ja-JP"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1</a:t>
            </a:r>
            <a:r>
              <a:rPr lang="en-US" altLang="ja-JP"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0</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人</a:t>
            </a:r>
            <a:endParaRPr lang="en-US" altLang="ja-JP"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a:p>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費　　　用：</a:t>
            </a:r>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無料</a:t>
            </a:r>
            <a:endParaRPr lang="en-US" altLang="ja-JP"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a:p>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指  導  者</a:t>
            </a:r>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：辻堂地区防災協</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議会</a:t>
            </a:r>
            <a:endPar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
        <p:nvSpPr>
          <p:cNvPr id="23" name="正方形/長方形 22"/>
          <p:cNvSpPr/>
          <p:nvPr/>
        </p:nvSpPr>
        <p:spPr>
          <a:xfrm>
            <a:off x="71752" y="9020264"/>
            <a:ext cx="6933057" cy="830997"/>
          </a:xfrm>
          <a:prstGeom prst="rect">
            <a:avLst/>
          </a:prstGeom>
          <a:noFill/>
          <a:ln>
            <a:noFill/>
          </a:ln>
        </p:spPr>
        <p:txBody>
          <a:bodyPr wrap="square" lIns="91440" tIns="45720" rIns="91440" bIns="45720">
            <a:spAutoFit/>
          </a:bodyPr>
          <a:lstStyle/>
          <a:p>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受付開始</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a:t>
            </a:r>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en-US" altLang="ja-JP"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8</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月</a:t>
            </a:r>
            <a:r>
              <a:rPr lang="en-US" altLang="ja-JP"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29</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日</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（土</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en-US" altLang="ja-JP"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9</a:t>
            </a:r>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a:t>
            </a:r>
            <a:r>
              <a:rPr lang="en-US" altLang="ja-JP"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00</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から電話又は来館で</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（先着順）　</a:t>
            </a:r>
            <a:r>
              <a:rPr lang="en-US" altLang="ja-JP"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ja-JP" altLang="en-US"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endParaRPr lang="en-US" altLang="ja-JP" sz="20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a:p>
            <a:r>
              <a:rPr lang="en-US" altLang="ja-JP"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en-US" altLang="ja-JP"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ja-JP" altLang="en-US" sz="24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辻堂青少年会館</a:t>
            </a:r>
            <a:r>
              <a:rPr lang="ja-JP" altLang="en-US" sz="2800" b="1" cap="none" spc="0"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　</a:t>
            </a:r>
            <a:r>
              <a:rPr lang="ja-JP" altLang="en-US" sz="20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a:t>
            </a:r>
            <a:r>
              <a:rPr lang="ja-JP" altLang="en-US" sz="20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a:t>
            </a:r>
            <a:r>
              <a:rPr lang="en-US" altLang="ja-JP" sz="2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0466-36-3002</a:t>
            </a:r>
            <a:endParaRPr lang="ja-JP" altLang="en-US" sz="2800" b="1" cap="none" spc="0"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
        <p:nvSpPr>
          <p:cNvPr id="24" name="テキスト ボックス 23"/>
          <p:cNvSpPr txBox="1"/>
          <p:nvPr/>
        </p:nvSpPr>
        <p:spPr>
          <a:xfrm>
            <a:off x="960597" y="-56326"/>
            <a:ext cx="552559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                  </a:t>
            </a:r>
            <a:r>
              <a:rPr lang="ja-JP" alt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　　　</a:t>
            </a:r>
            <a:r>
              <a:rPr lang="en-US" altLang="ja-JP"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2020</a:t>
            </a:r>
            <a:r>
              <a:rPr lang="ja-JP" alt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年度</a:t>
            </a:r>
            <a:endParaRPr lang="en-US" altLang="ja-JP"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endParaRPr>
          </a:p>
          <a:p>
            <a:pPr algn="ctr"/>
            <a:r>
              <a:rPr lang="ja-JP" altLang="en-US" sz="2800" b="1" dirty="0" smtClean="0">
                <a:ln w="11430">
                  <a:solidFill>
                    <a:srgbClr val="002060"/>
                  </a:solidFill>
                </a:ln>
                <a:solidFill>
                  <a:srgbClr val="002060"/>
                </a:solidFill>
                <a:latin typeface="HGP創英角ｺﾞｼｯｸUB" panose="020B0900000000000000" pitchFamily="50" charset="-128"/>
                <a:ea typeface="HGP創英角ｺﾞｼｯｸUB" panose="020B0900000000000000" pitchFamily="50" charset="-128"/>
              </a:rPr>
              <a:t>助かる命を、助けるために！！</a:t>
            </a:r>
            <a:r>
              <a:rPr lang="ja-JP" altLang="en-US" sz="2800" b="1" dirty="0" smtClean="0">
                <a:ln w="11430">
                  <a:solidFill>
                    <a:srgbClr val="00206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HGPｺﾞｼｯｸE" panose="020B0900000000000000" pitchFamily="50" charset="-128"/>
                <a:ea typeface="HGPｺﾞｼｯｸE" panose="020B0900000000000000" pitchFamily="50" charset="-128"/>
              </a:rPr>
              <a:t>　</a:t>
            </a:r>
            <a:r>
              <a:rPr lang="ja-JP" alt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　　　　　　　　</a:t>
            </a:r>
            <a:endParaRPr lang="en-US" altLang="ja-JP"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endParaRPr>
          </a:p>
        </p:txBody>
      </p:sp>
      <p:sp>
        <p:nvSpPr>
          <p:cNvPr id="20" name="テキスト ボックス 19"/>
          <p:cNvSpPr txBox="1"/>
          <p:nvPr/>
        </p:nvSpPr>
        <p:spPr>
          <a:xfrm>
            <a:off x="960597" y="2896608"/>
            <a:ext cx="5721771" cy="4001095"/>
          </a:xfrm>
          <a:prstGeom prst="rect">
            <a:avLst/>
          </a:prstGeom>
          <a:noFill/>
        </p:spPr>
        <p:txBody>
          <a:bodyPr wrap="square" rtlCol="0">
            <a:spAutoFit/>
          </a:bodyPr>
          <a:lstStyle/>
          <a:p>
            <a:r>
              <a:rPr lang="ja-JP" altLang="en-US" sz="2400" dirty="0" smtClean="0">
                <a:latin typeface="HGP創英角ﾎﾟｯﾌﾟ体" panose="040B0A00000000000000" pitchFamily="50" charset="-128"/>
                <a:ea typeface="HGP創英角ﾎﾟｯﾌﾟ体" panose="040B0A00000000000000" pitchFamily="50" charset="-128"/>
              </a:rPr>
              <a:t>　　　　　　　　活動予定</a:t>
            </a:r>
            <a:endParaRPr lang="en-US" altLang="ja-JP" sz="2400" dirty="0" smtClean="0">
              <a:latin typeface="HGP創英角ﾎﾟｯﾌﾟ体" panose="040B0A00000000000000" pitchFamily="50" charset="-128"/>
              <a:ea typeface="HGP創英角ﾎﾟｯﾌﾟ体" panose="040B0A00000000000000" pitchFamily="50" charset="-128"/>
            </a:endParaRPr>
          </a:p>
          <a:p>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dirty="0" smtClean="0">
                <a:latin typeface="HGP創英角ﾎﾟｯﾌﾟ体" panose="040B0A00000000000000" pitchFamily="50" charset="-128"/>
                <a:ea typeface="HGP創英角ﾎﾟｯﾌﾟ体" panose="040B0A00000000000000" pitchFamily="50" charset="-128"/>
              </a:rPr>
              <a:t>・第</a:t>
            </a:r>
            <a:r>
              <a:rPr lang="en-US" altLang="ja-JP" dirty="0" smtClean="0">
                <a:latin typeface="HGP創英角ﾎﾟｯﾌﾟ体" panose="040B0A00000000000000" pitchFamily="50" charset="-128"/>
                <a:ea typeface="HGP創英角ﾎﾟｯﾌﾟ体" panose="040B0A00000000000000" pitchFamily="50" charset="-128"/>
              </a:rPr>
              <a:t>1</a:t>
            </a:r>
            <a:r>
              <a:rPr lang="ja-JP" altLang="en-US" dirty="0">
                <a:latin typeface="HGP創英角ﾎﾟｯﾌﾟ体" panose="040B0A00000000000000" pitchFamily="50" charset="-128"/>
                <a:ea typeface="HGP創英角ﾎﾟｯﾌﾟ体" panose="040B0A00000000000000" pitchFamily="50" charset="-128"/>
              </a:rPr>
              <a:t>回　</a:t>
            </a:r>
            <a:r>
              <a:rPr lang="en-US" altLang="ja-JP" dirty="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月</a:t>
            </a:r>
            <a:r>
              <a:rPr lang="en-US" altLang="ja-JP" dirty="0" smtClean="0">
                <a:latin typeface="HGP創英角ﾎﾟｯﾌﾟ体" panose="040B0A00000000000000" pitchFamily="50" charset="-128"/>
                <a:ea typeface="HGP創英角ﾎﾟｯﾌﾟ体" panose="040B0A00000000000000" pitchFamily="50" charset="-128"/>
              </a:rPr>
              <a:t>1</a:t>
            </a:r>
            <a:r>
              <a:rPr lang="en-US" altLang="ja-JP" dirty="0">
                <a:latin typeface="HGP創英角ﾎﾟｯﾌﾟ体" panose="040B0A00000000000000" pitchFamily="50" charset="-128"/>
                <a:ea typeface="HGP創英角ﾎﾟｯﾌﾟ体" panose="040B0A00000000000000" pitchFamily="50" charset="-128"/>
              </a:rPr>
              <a:t>2</a:t>
            </a:r>
            <a:r>
              <a:rPr lang="ja-JP" altLang="en-US" dirty="0" smtClean="0">
                <a:latin typeface="HGP創英角ﾎﾟｯﾌﾟ体" panose="040B0A00000000000000" pitchFamily="50" charset="-128"/>
                <a:ea typeface="HGP創英角ﾎﾟｯﾌﾟ体" panose="040B0A00000000000000" pitchFamily="50" charset="-128"/>
              </a:rPr>
              <a:t>日（土）</a:t>
            </a:r>
            <a:r>
              <a:rPr lang="ja-JP" altLang="en-US" dirty="0">
                <a:latin typeface="HGP創英角ﾎﾟｯﾌﾟ体" panose="040B0A00000000000000" pitchFamily="50" charset="-128"/>
                <a:ea typeface="HGP創英角ﾎﾟｯﾌﾟ体" panose="040B0A00000000000000" pitchFamily="50" charset="-128"/>
              </a:rPr>
              <a:t>　　</a:t>
            </a:r>
            <a:r>
              <a:rPr lang="en-US" altLang="ja-JP" dirty="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3</a:t>
            </a:r>
            <a:r>
              <a:rPr lang="en-US" altLang="ja-JP" dirty="0">
                <a:latin typeface="HGP創英角ﾎﾟｯﾌﾟ体" panose="040B0A00000000000000" pitchFamily="50" charset="-128"/>
                <a:ea typeface="HGP創英角ﾎﾟｯﾌﾟ体" panose="040B0A00000000000000" pitchFamily="50" charset="-128"/>
              </a:rPr>
              <a:t>0</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a:latin typeface="HGP創英角ﾎﾟｯﾌﾟ体" panose="040B0A00000000000000" pitchFamily="50" charset="-128"/>
                <a:ea typeface="HGP創英角ﾎﾟｯﾌﾟ体" panose="040B0A00000000000000" pitchFamily="50" charset="-128"/>
              </a:rPr>
              <a:t>11</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a:latin typeface="HGP創英角ﾎﾟｯﾌﾟ体" panose="040B0A00000000000000" pitchFamily="50" charset="-128"/>
                <a:ea typeface="HGP創英角ﾎﾟｯﾌﾟ体" panose="040B0A00000000000000" pitchFamily="50" charset="-128"/>
              </a:rPr>
              <a:t>3</a:t>
            </a:r>
            <a:r>
              <a:rPr lang="en-US" altLang="ja-JP" dirty="0" smtClean="0">
                <a:latin typeface="HGP創英角ﾎﾟｯﾌﾟ体" panose="040B0A00000000000000" pitchFamily="50" charset="-128"/>
                <a:ea typeface="HGP創英角ﾎﾟｯﾌﾟ体" panose="040B0A00000000000000" pitchFamily="50" charset="-128"/>
              </a:rPr>
              <a:t>0</a:t>
            </a:r>
            <a:endParaRPr lang="en-US" altLang="ja-JP" dirty="0">
              <a:latin typeface="HGP創英角ﾎﾟｯﾌﾟ体" panose="040B0A00000000000000" pitchFamily="50" charset="-128"/>
              <a:ea typeface="HGP創英角ﾎﾟｯﾌﾟ体" panose="040B0A00000000000000" pitchFamily="50" charset="-128"/>
            </a:endParaRPr>
          </a:p>
          <a:p>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顔合わせ・まち歩き「自分たちのまちを知ろう」</a:t>
            </a:r>
            <a:endParaRPr lang="ja-JP" altLang="en-US" dirty="0">
              <a:latin typeface="HGP創英角ﾎﾟｯﾌﾟ体" panose="040B0A00000000000000" pitchFamily="50" charset="-128"/>
              <a:ea typeface="HGP創英角ﾎﾟｯﾌﾟ体" panose="040B0A00000000000000" pitchFamily="50" charset="-128"/>
            </a:endParaRPr>
          </a:p>
          <a:p>
            <a:r>
              <a:rPr lang="ja-JP" altLang="en-US" dirty="0" smtClean="0">
                <a:latin typeface="HGP創英角ﾎﾟｯﾌﾟ体" panose="040B0A00000000000000" pitchFamily="50" charset="-128"/>
                <a:ea typeface="HGP創英角ﾎﾟｯﾌﾟ体" panose="040B0A00000000000000" pitchFamily="50" charset="-128"/>
              </a:rPr>
              <a:t>・第</a:t>
            </a:r>
            <a:r>
              <a:rPr lang="en-US" altLang="ja-JP" dirty="0">
                <a:latin typeface="HGP創英角ﾎﾟｯﾌﾟ体" panose="040B0A00000000000000" pitchFamily="50" charset="-128"/>
                <a:ea typeface="HGP創英角ﾎﾟｯﾌﾟ体" panose="040B0A00000000000000" pitchFamily="50" charset="-128"/>
              </a:rPr>
              <a:t>2</a:t>
            </a:r>
            <a:r>
              <a:rPr lang="ja-JP" altLang="en-US" dirty="0" smtClean="0">
                <a:latin typeface="HGP創英角ﾎﾟｯﾌﾟ体" panose="040B0A00000000000000" pitchFamily="50" charset="-128"/>
                <a:ea typeface="HGP創英角ﾎﾟｯﾌﾟ体" panose="040B0A00000000000000" pitchFamily="50" charset="-128"/>
              </a:rPr>
              <a:t>回　</a:t>
            </a:r>
            <a:r>
              <a:rPr lang="en-US" altLang="ja-JP" dirty="0" smtClean="0">
                <a:latin typeface="HGP創英角ﾎﾟｯﾌﾟ体" panose="040B0A00000000000000" pitchFamily="50" charset="-128"/>
                <a:ea typeface="HGP創英角ﾎﾟｯﾌﾟ体" panose="040B0A00000000000000" pitchFamily="50" charset="-128"/>
              </a:rPr>
              <a:t>1</a:t>
            </a:r>
            <a:r>
              <a:rPr lang="en-US" altLang="ja-JP" dirty="0">
                <a:latin typeface="HGP創英角ﾎﾟｯﾌﾟ体" panose="040B0A00000000000000" pitchFamily="50" charset="-128"/>
                <a:ea typeface="HGP創英角ﾎﾟｯﾌﾟ体" panose="040B0A00000000000000" pitchFamily="50" charset="-128"/>
              </a:rPr>
              <a:t>0</a:t>
            </a:r>
            <a:r>
              <a:rPr lang="ja-JP" altLang="en-US" dirty="0" smtClean="0">
                <a:latin typeface="HGP創英角ﾎﾟｯﾌﾟ体" panose="040B0A00000000000000" pitchFamily="50" charset="-128"/>
                <a:ea typeface="HGP創英角ﾎﾟｯﾌﾟ体" panose="040B0A00000000000000" pitchFamily="50" charset="-128"/>
              </a:rPr>
              <a:t>月</a:t>
            </a:r>
            <a:r>
              <a:rPr lang="en-US" altLang="ja-JP" dirty="0" smtClean="0">
                <a:latin typeface="HGP創英角ﾎﾟｯﾌﾟ体" panose="040B0A00000000000000" pitchFamily="50" charset="-128"/>
                <a:ea typeface="HGP創英角ﾎﾟｯﾌﾟ体" panose="040B0A00000000000000" pitchFamily="50" charset="-128"/>
              </a:rPr>
              <a:t>3</a:t>
            </a:r>
            <a:r>
              <a:rPr lang="en-US" altLang="ja-JP" dirty="0">
                <a:latin typeface="HGP創英角ﾎﾟｯﾌﾟ体" panose="040B0A00000000000000" pitchFamily="50" charset="-128"/>
                <a:ea typeface="HGP創英角ﾎﾟｯﾌﾟ体" panose="040B0A00000000000000" pitchFamily="50" charset="-128"/>
              </a:rPr>
              <a:t>1</a:t>
            </a:r>
            <a:r>
              <a:rPr lang="ja-JP" altLang="en-US" dirty="0" smtClean="0">
                <a:latin typeface="HGP創英角ﾎﾟｯﾌﾟ体" panose="040B0A00000000000000" pitchFamily="50" charset="-128"/>
                <a:ea typeface="HGP創英角ﾎﾟｯﾌﾟ体" panose="040B0A00000000000000" pitchFamily="50" charset="-128"/>
              </a:rPr>
              <a:t>日（土）　</a:t>
            </a:r>
            <a:r>
              <a:rPr lang="en-US" altLang="ja-JP" dirty="0" smtClean="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30</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11</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a:latin typeface="HGP創英角ﾎﾟｯﾌﾟ体" panose="040B0A00000000000000" pitchFamily="50" charset="-128"/>
                <a:ea typeface="HGP創英角ﾎﾟｯﾌﾟ体" panose="040B0A00000000000000" pitchFamily="50" charset="-128"/>
              </a:rPr>
              <a:t>0</a:t>
            </a:r>
            <a:r>
              <a:rPr lang="en-US" altLang="ja-JP" dirty="0" smtClean="0">
                <a:latin typeface="HGP創英角ﾎﾟｯﾌﾟ体" panose="040B0A00000000000000" pitchFamily="50" charset="-128"/>
                <a:ea typeface="HGP創英角ﾎﾟｯﾌﾟ体" panose="040B0A00000000000000" pitchFamily="50" charset="-128"/>
              </a:rPr>
              <a:t>0</a:t>
            </a:r>
            <a:endParaRPr lang="en-US" altLang="ja-JP" dirty="0">
              <a:latin typeface="HGP創英角ﾎﾟｯﾌﾟ体" panose="040B0A00000000000000" pitchFamily="50" charset="-128"/>
              <a:ea typeface="HGP創英角ﾎﾟｯﾌﾟ体" panose="040B0A00000000000000" pitchFamily="50" charset="-128"/>
            </a:endParaRPr>
          </a:p>
          <a:p>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地図作り＆発表</a:t>
            </a:r>
            <a:endParaRPr lang="en-US" altLang="ja-JP" dirty="0">
              <a:latin typeface="HGP創英角ﾎﾟｯﾌﾟ体" panose="040B0A00000000000000" pitchFamily="50" charset="-128"/>
              <a:ea typeface="HGP創英角ﾎﾟｯﾌﾟ体" panose="040B0A00000000000000" pitchFamily="50" charset="-128"/>
            </a:endParaRPr>
          </a:p>
          <a:p>
            <a:r>
              <a:rPr lang="ja-JP" altLang="en-US" dirty="0" smtClean="0">
                <a:latin typeface="HGP創英角ﾎﾟｯﾌﾟ体" panose="040B0A00000000000000" pitchFamily="50" charset="-128"/>
                <a:ea typeface="HGP創英角ﾎﾟｯﾌﾟ体" panose="040B0A00000000000000" pitchFamily="50" charset="-128"/>
              </a:rPr>
              <a:t>・第</a:t>
            </a:r>
            <a:r>
              <a:rPr lang="en-US" altLang="ja-JP" dirty="0">
                <a:latin typeface="HGP創英角ﾎﾟｯﾌﾟ体" panose="040B0A00000000000000" pitchFamily="50" charset="-128"/>
                <a:ea typeface="HGP創英角ﾎﾟｯﾌﾟ体" panose="040B0A00000000000000" pitchFamily="50" charset="-128"/>
              </a:rPr>
              <a:t>3</a:t>
            </a:r>
            <a:r>
              <a:rPr lang="ja-JP" altLang="en-US" dirty="0" smtClean="0">
                <a:latin typeface="HGP創英角ﾎﾟｯﾌﾟ体" panose="040B0A00000000000000" pitchFamily="50" charset="-128"/>
                <a:ea typeface="HGP創英角ﾎﾟｯﾌﾟ体" panose="040B0A00000000000000" pitchFamily="50" charset="-128"/>
              </a:rPr>
              <a:t>回　</a:t>
            </a:r>
            <a:r>
              <a:rPr lang="en-US" altLang="ja-JP" dirty="0" smtClean="0">
                <a:latin typeface="HGP創英角ﾎﾟｯﾌﾟ体" panose="040B0A00000000000000" pitchFamily="50" charset="-128"/>
                <a:ea typeface="HGP創英角ﾎﾟｯﾌﾟ体" panose="040B0A00000000000000" pitchFamily="50" charset="-128"/>
              </a:rPr>
              <a:t>1</a:t>
            </a:r>
            <a:r>
              <a:rPr lang="en-US" altLang="ja-JP" dirty="0">
                <a:latin typeface="HGP創英角ﾎﾟｯﾌﾟ体" panose="040B0A00000000000000" pitchFamily="50" charset="-128"/>
                <a:ea typeface="HGP創英角ﾎﾟｯﾌﾟ体" panose="040B0A00000000000000" pitchFamily="50" charset="-128"/>
              </a:rPr>
              <a:t>1</a:t>
            </a:r>
            <a:r>
              <a:rPr lang="ja-JP" altLang="en-US" dirty="0" smtClean="0">
                <a:latin typeface="HGP創英角ﾎﾟｯﾌﾟ体" panose="040B0A00000000000000" pitchFamily="50" charset="-128"/>
                <a:ea typeface="HGP創英角ﾎﾟｯﾌﾟ体" panose="040B0A00000000000000" pitchFamily="50" charset="-128"/>
              </a:rPr>
              <a:t>月</a:t>
            </a:r>
            <a:r>
              <a:rPr lang="en-US" altLang="ja-JP" dirty="0" smtClean="0">
                <a:latin typeface="HGP創英角ﾎﾟｯﾌﾟ体" panose="040B0A00000000000000" pitchFamily="50" charset="-128"/>
                <a:ea typeface="HGP創英角ﾎﾟｯﾌﾟ体" panose="040B0A00000000000000" pitchFamily="50" charset="-128"/>
              </a:rPr>
              <a:t>2</a:t>
            </a:r>
            <a:r>
              <a:rPr lang="en-US" altLang="ja-JP" dirty="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日（</a:t>
            </a:r>
            <a:r>
              <a:rPr lang="ja-JP" altLang="en-US" dirty="0">
                <a:latin typeface="HGP創英角ﾎﾟｯﾌﾟ体" panose="040B0A00000000000000" pitchFamily="50" charset="-128"/>
                <a:ea typeface="HGP創英角ﾎﾟｯﾌﾟ体" panose="040B0A00000000000000" pitchFamily="50" charset="-128"/>
              </a:rPr>
              <a:t>日</a:t>
            </a:r>
            <a:r>
              <a:rPr lang="ja-JP" altLang="en-US" dirty="0" smtClean="0">
                <a:latin typeface="HGP創英角ﾎﾟｯﾌﾟ体" panose="040B0A00000000000000" pitchFamily="50" charset="-128"/>
                <a:ea typeface="HGP創英角ﾎﾟｯﾌﾟ体" panose="040B0A00000000000000" pitchFamily="50" charset="-128"/>
              </a:rPr>
              <a:t>）　</a:t>
            </a:r>
            <a:r>
              <a:rPr lang="en-US" altLang="ja-JP" dirty="0" smtClean="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30</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11</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a:latin typeface="HGP創英角ﾎﾟｯﾌﾟ体" panose="040B0A00000000000000" pitchFamily="50" charset="-128"/>
                <a:ea typeface="HGP創英角ﾎﾟｯﾌﾟ体" panose="040B0A00000000000000" pitchFamily="50" charset="-128"/>
              </a:rPr>
              <a:t>0</a:t>
            </a:r>
            <a:r>
              <a:rPr lang="en-US" altLang="ja-JP" dirty="0" smtClean="0">
                <a:latin typeface="HGP創英角ﾎﾟｯﾌﾟ体" panose="040B0A00000000000000" pitchFamily="50" charset="-128"/>
                <a:ea typeface="HGP創英角ﾎﾟｯﾌﾟ体" panose="040B0A00000000000000" pitchFamily="50" charset="-128"/>
              </a:rPr>
              <a:t>0</a:t>
            </a:r>
          </a:p>
          <a:p>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　　防災</a:t>
            </a:r>
            <a:r>
              <a:rPr lang="ja-JP" altLang="en-US" dirty="0">
                <a:latin typeface="HGP創英角ﾎﾟｯﾌﾟ体" panose="040B0A00000000000000" pitchFamily="50" charset="-128"/>
                <a:ea typeface="HGP創英角ﾎﾟｯﾌﾟ体" panose="040B0A00000000000000" pitchFamily="50" charset="-128"/>
              </a:rPr>
              <a:t>クイズ</a:t>
            </a:r>
            <a:endParaRPr lang="en-US" altLang="ja-JP" dirty="0">
              <a:latin typeface="HGP創英角ﾎﾟｯﾌﾟ体" panose="040B0A00000000000000" pitchFamily="50" charset="-128"/>
              <a:ea typeface="HGP創英角ﾎﾟｯﾌﾟ体" panose="040B0A00000000000000" pitchFamily="50" charset="-128"/>
            </a:endParaRPr>
          </a:p>
          <a:p>
            <a:r>
              <a:rPr lang="ja-JP" altLang="en-US" dirty="0" smtClean="0">
                <a:latin typeface="HGP創英角ﾎﾟｯﾌﾟ体" panose="040B0A00000000000000" pitchFamily="50" charset="-128"/>
                <a:ea typeface="HGP創英角ﾎﾟｯﾌﾟ体" panose="040B0A00000000000000" pitchFamily="50" charset="-128"/>
              </a:rPr>
              <a:t>・第</a:t>
            </a:r>
            <a:r>
              <a:rPr lang="en-US" altLang="ja-JP" dirty="0">
                <a:latin typeface="HGP創英角ﾎﾟｯﾌﾟ体" panose="040B0A00000000000000" pitchFamily="50" charset="-128"/>
                <a:ea typeface="HGP創英角ﾎﾟｯﾌﾟ体" panose="040B0A00000000000000" pitchFamily="50" charset="-128"/>
              </a:rPr>
              <a:t>4</a:t>
            </a:r>
            <a:r>
              <a:rPr lang="ja-JP" altLang="en-US" dirty="0" smtClean="0">
                <a:latin typeface="HGP創英角ﾎﾟｯﾌﾟ体" panose="040B0A00000000000000" pitchFamily="50" charset="-128"/>
                <a:ea typeface="HGP創英角ﾎﾟｯﾌﾟ体" panose="040B0A00000000000000" pitchFamily="50" charset="-128"/>
              </a:rPr>
              <a:t>回　</a:t>
            </a:r>
            <a:r>
              <a:rPr lang="en-US" altLang="ja-JP" dirty="0" smtClean="0">
                <a:latin typeface="HGP創英角ﾎﾟｯﾌﾟ体" panose="040B0A00000000000000" pitchFamily="50" charset="-128"/>
                <a:ea typeface="HGP創英角ﾎﾟｯﾌﾟ体" panose="040B0A00000000000000" pitchFamily="50" charset="-128"/>
              </a:rPr>
              <a:t>1</a:t>
            </a:r>
            <a:r>
              <a:rPr lang="en-US" altLang="ja-JP" dirty="0">
                <a:latin typeface="HGP創英角ﾎﾟｯﾌﾟ体" panose="040B0A00000000000000" pitchFamily="50" charset="-128"/>
                <a:ea typeface="HGP創英角ﾎﾟｯﾌﾟ体" panose="040B0A00000000000000" pitchFamily="50" charset="-128"/>
              </a:rPr>
              <a:t>2</a:t>
            </a:r>
            <a:r>
              <a:rPr lang="ja-JP" altLang="en-US" dirty="0" smtClean="0">
                <a:latin typeface="HGP創英角ﾎﾟｯﾌﾟ体" panose="040B0A00000000000000" pitchFamily="50" charset="-128"/>
                <a:ea typeface="HGP創英角ﾎﾟｯﾌﾟ体" panose="040B0A00000000000000" pitchFamily="50" charset="-128"/>
              </a:rPr>
              <a:t>月</a:t>
            </a:r>
            <a:r>
              <a:rPr lang="en-US" altLang="ja-JP" dirty="0" smtClean="0">
                <a:latin typeface="HGP創英角ﾎﾟｯﾌﾟ体" panose="040B0A00000000000000" pitchFamily="50" charset="-128"/>
                <a:ea typeface="HGP創英角ﾎﾟｯﾌﾟ体" panose="040B0A00000000000000" pitchFamily="50" charset="-128"/>
              </a:rPr>
              <a:t>13</a:t>
            </a:r>
            <a:r>
              <a:rPr lang="ja-JP" altLang="en-US" dirty="0" smtClean="0">
                <a:latin typeface="HGP創英角ﾎﾟｯﾌﾟ体" panose="040B0A00000000000000" pitchFamily="50" charset="-128"/>
                <a:ea typeface="HGP創英角ﾎﾟｯﾌﾟ体" panose="040B0A00000000000000" pitchFamily="50" charset="-128"/>
              </a:rPr>
              <a:t>日（日）</a:t>
            </a:r>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 </a:t>
            </a:r>
            <a:r>
              <a:rPr lang="en-US" altLang="ja-JP" dirty="0" smtClean="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30</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15</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00</a:t>
            </a:r>
          </a:p>
          <a:p>
            <a:r>
              <a:rPr lang="ja-JP" altLang="en-US" dirty="0" smtClean="0">
                <a:latin typeface="HGP創英角ﾎﾟｯﾌﾟ体" panose="040B0A00000000000000" pitchFamily="50" charset="-128"/>
                <a:ea typeface="HGP創英角ﾎﾟｯﾌﾟ体" panose="040B0A00000000000000" pitchFamily="50" charset="-128"/>
              </a:rPr>
              <a:t>　　　神奈川県総合防災センター他</a:t>
            </a:r>
            <a:endParaRPr lang="en-US" altLang="ja-JP" dirty="0" smtClean="0">
              <a:latin typeface="HGP創英角ﾎﾟｯﾌﾟ体" panose="040B0A00000000000000" pitchFamily="50" charset="-128"/>
              <a:ea typeface="HGP創英角ﾎﾟｯﾌﾟ体" panose="040B0A00000000000000" pitchFamily="50" charset="-128"/>
            </a:endParaRPr>
          </a:p>
          <a:p>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　　地震、風水害、火災、煙避難体験等</a:t>
            </a:r>
            <a:endParaRPr lang="en-US" altLang="ja-JP" dirty="0" smtClean="0">
              <a:latin typeface="HGP創英角ﾎﾟｯﾌﾟ体" panose="040B0A00000000000000" pitchFamily="50" charset="-128"/>
              <a:ea typeface="HGP創英角ﾎﾟｯﾌﾟ体" panose="040B0A00000000000000" pitchFamily="50" charset="-128"/>
            </a:endParaRPr>
          </a:p>
          <a:p>
            <a:r>
              <a:rPr lang="ja-JP" altLang="en-US" dirty="0" smtClean="0">
                <a:latin typeface="HGP創英角ﾎﾟｯﾌﾟ体" panose="040B0A00000000000000" pitchFamily="50" charset="-128"/>
                <a:ea typeface="HGP創英角ﾎﾟｯﾌﾟ体" panose="040B0A00000000000000" pitchFamily="50" charset="-128"/>
              </a:rPr>
              <a:t>・第</a:t>
            </a:r>
            <a:r>
              <a:rPr lang="en-US" altLang="ja-JP" dirty="0">
                <a:latin typeface="HGP創英角ﾎﾟｯﾌﾟ体" panose="040B0A00000000000000" pitchFamily="50" charset="-128"/>
                <a:ea typeface="HGP創英角ﾎﾟｯﾌﾟ体" panose="040B0A00000000000000" pitchFamily="50" charset="-128"/>
              </a:rPr>
              <a:t>5</a:t>
            </a:r>
            <a:r>
              <a:rPr lang="ja-JP" altLang="en-US" dirty="0" smtClean="0">
                <a:latin typeface="HGP創英角ﾎﾟｯﾌﾟ体" panose="040B0A00000000000000" pitchFamily="50" charset="-128"/>
                <a:ea typeface="HGP創英角ﾎﾟｯﾌﾟ体" panose="040B0A00000000000000" pitchFamily="50" charset="-128"/>
              </a:rPr>
              <a:t>回　</a:t>
            </a:r>
            <a:r>
              <a:rPr lang="en-US" altLang="ja-JP" dirty="0">
                <a:latin typeface="HGP創英角ﾎﾟｯﾌﾟ体" panose="040B0A00000000000000" pitchFamily="50" charset="-128"/>
                <a:ea typeface="HGP創英角ﾎﾟｯﾌﾟ体" panose="040B0A00000000000000" pitchFamily="50" charset="-128"/>
              </a:rPr>
              <a:t>1</a:t>
            </a:r>
            <a:r>
              <a:rPr lang="ja-JP" altLang="en-US" dirty="0" smtClean="0">
                <a:latin typeface="HGP創英角ﾎﾟｯﾌﾟ体" panose="040B0A00000000000000" pitchFamily="50" charset="-128"/>
                <a:ea typeface="HGP創英角ﾎﾟｯﾌﾟ体" panose="040B0A00000000000000" pitchFamily="50" charset="-128"/>
              </a:rPr>
              <a:t>月</a:t>
            </a:r>
            <a:r>
              <a:rPr lang="en-US" altLang="ja-JP" dirty="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日（土）  </a:t>
            </a:r>
            <a:r>
              <a:rPr lang="en-US" altLang="ja-JP" dirty="0" smtClean="0">
                <a:latin typeface="HGP創英角ﾎﾟｯﾌﾟ体" panose="040B0A00000000000000" pitchFamily="50" charset="-128"/>
                <a:ea typeface="HGP創英角ﾎﾟｯﾌﾟ体" panose="040B0A00000000000000" pitchFamily="50" charset="-128"/>
              </a:rPr>
              <a:t>9</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30</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smtClean="0">
                <a:latin typeface="HGP創英角ﾎﾟｯﾌﾟ体" panose="040B0A00000000000000" pitchFamily="50" charset="-128"/>
                <a:ea typeface="HGP創英角ﾎﾟｯﾌﾟ体" panose="040B0A00000000000000" pitchFamily="50" charset="-128"/>
              </a:rPr>
              <a:t>12</a:t>
            </a:r>
            <a:r>
              <a:rPr lang="ja-JP" altLang="en-US" dirty="0" smtClean="0">
                <a:latin typeface="HGP創英角ﾎﾟｯﾌﾟ体" panose="040B0A00000000000000" pitchFamily="50" charset="-128"/>
                <a:ea typeface="HGP創英角ﾎﾟｯﾌﾟ体" panose="040B0A00000000000000" pitchFamily="50" charset="-128"/>
              </a:rPr>
              <a:t>：</a:t>
            </a:r>
            <a:r>
              <a:rPr lang="en-US" altLang="ja-JP" dirty="0">
                <a:latin typeface="HGP創英角ﾎﾟｯﾌﾟ体" panose="040B0A00000000000000" pitchFamily="50" charset="-128"/>
                <a:ea typeface="HGP創英角ﾎﾟｯﾌﾟ体" panose="040B0A00000000000000" pitchFamily="50" charset="-128"/>
              </a:rPr>
              <a:t>0</a:t>
            </a:r>
            <a:r>
              <a:rPr lang="en-US" altLang="ja-JP" dirty="0" smtClean="0">
                <a:latin typeface="HGP創英角ﾎﾟｯﾌﾟ体" panose="040B0A00000000000000" pitchFamily="50" charset="-128"/>
                <a:ea typeface="HGP創英角ﾎﾟｯﾌﾟ体" panose="040B0A00000000000000" pitchFamily="50" charset="-128"/>
              </a:rPr>
              <a:t>0</a:t>
            </a:r>
          </a:p>
          <a:p>
            <a:r>
              <a:rPr lang="ja-JP" altLang="en-US" dirty="0">
                <a:latin typeface="HGP創英角ﾎﾟｯﾌﾟ体" panose="040B0A00000000000000" pitchFamily="50" charset="-128"/>
                <a:ea typeface="HGP創英角ﾎﾟｯﾌﾟ体" panose="040B0A00000000000000" pitchFamily="50" charset="-128"/>
              </a:rPr>
              <a:t>　</a:t>
            </a:r>
            <a:r>
              <a:rPr lang="ja-JP" altLang="en-US" dirty="0" smtClean="0">
                <a:latin typeface="HGP創英角ﾎﾟｯﾌﾟ体" panose="040B0A00000000000000" pitchFamily="50" charset="-128"/>
                <a:ea typeface="HGP創英角ﾎﾟｯﾌﾟ体" panose="040B0A00000000000000" pitchFamily="50" charset="-128"/>
              </a:rPr>
              <a:t>　　 ふりかえり・終了証授与（非常食）</a:t>
            </a:r>
            <a:endParaRPr lang="en-US" altLang="ja-JP"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P創英角ﾎﾟｯﾌﾟ体" panose="040B0A00000000000000" pitchFamily="50" charset="-128"/>
                <a:ea typeface="HGP創英角ﾎﾟｯﾌﾟ体" panose="040B0A00000000000000" pitchFamily="50" charset="-128"/>
              </a:rPr>
              <a:t>　　　　　　　</a:t>
            </a:r>
            <a:endParaRPr lang="en-US" altLang="ja-JP" sz="1600" dirty="0">
              <a:latin typeface="HGP創英角ﾎﾟｯﾌﾟ体" panose="040B0A00000000000000" pitchFamily="50" charset="-128"/>
              <a:ea typeface="HGP創英角ﾎﾟｯﾌﾟ体" panose="040B0A00000000000000" pitchFamily="50" charset="-128"/>
            </a:endParaRPr>
          </a:p>
        </p:txBody>
      </p:sp>
      <p:sp>
        <p:nvSpPr>
          <p:cNvPr id="16" name="テキスト ボックス 15"/>
          <p:cNvSpPr txBox="1"/>
          <p:nvPr/>
        </p:nvSpPr>
        <p:spPr>
          <a:xfrm>
            <a:off x="-171400" y="632520"/>
            <a:ext cx="7128792"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ｺﾞｼｯｸE" panose="020B0900000000000000" pitchFamily="50" charset="-128"/>
                <a:ea typeface="HGPｺﾞｼｯｸE" panose="020B0900000000000000" pitchFamily="50" charset="-128"/>
              </a:rPr>
              <a:t>　　</a:t>
            </a:r>
            <a:r>
              <a:rPr lang="ja-JP" alt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体験・実践</a:t>
            </a:r>
            <a:r>
              <a:rPr lang="ja-JP"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チームレスキュー</a:t>
            </a:r>
            <a:r>
              <a:rPr lang="en-US" altLang="ja-JP"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a:t>
            </a:r>
          </a:p>
        </p:txBody>
      </p:sp>
      <p:sp>
        <p:nvSpPr>
          <p:cNvPr id="17" name="テキスト ボックス 16"/>
          <p:cNvSpPr txBox="1"/>
          <p:nvPr/>
        </p:nvSpPr>
        <p:spPr>
          <a:xfrm>
            <a:off x="1150183" y="1352600"/>
            <a:ext cx="4917785" cy="5232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レスキュー隊員募集！（全</a:t>
            </a:r>
            <a:r>
              <a:rPr lang="en-US" altLang="ja-JP"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5</a:t>
            </a:r>
            <a:r>
              <a:rPr kumimoji="1" lang="ja-JP" alt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rPr>
              <a:t>回）</a:t>
            </a:r>
            <a:endParaRPr kumimoji="1" lang="ja-JP" alt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anose="020B0900000000000000" pitchFamily="50" charset="-128"/>
              <a:ea typeface="HGP創英角ｺﾞｼｯｸUB" panose="020B0900000000000000" pitchFamily="50" charset="-128"/>
            </a:endParaRPr>
          </a:p>
        </p:txBody>
      </p:sp>
      <p:sp>
        <p:nvSpPr>
          <p:cNvPr id="21" name="爆発 1 20"/>
          <p:cNvSpPr/>
          <p:nvPr/>
        </p:nvSpPr>
        <p:spPr>
          <a:xfrm rot="20841380">
            <a:off x="-105880" y="2571498"/>
            <a:ext cx="2958634" cy="926443"/>
          </a:xfrm>
          <a:prstGeom prst="irregularSeal1">
            <a:avLst/>
          </a:prstGeom>
          <a:solidFill>
            <a:schemeClr val="accent3">
              <a:lumMod val="40000"/>
              <a:lumOff val="6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地域</a:t>
            </a:r>
            <a:r>
              <a:rPr lang="ja-JP" altLang="en-US" b="1" dirty="0" smtClean="0"/>
              <a:t>の</a:t>
            </a:r>
            <a:r>
              <a:rPr kumimoji="1" lang="ja-JP" altLang="en-US" b="1" dirty="0" smtClean="0"/>
              <a:t>防災！</a:t>
            </a:r>
            <a:endParaRPr kumimoji="1" lang="ja-JP" altLang="en-US" b="1" dirty="0"/>
          </a:p>
        </p:txBody>
      </p:sp>
      <p:sp>
        <p:nvSpPr>
          <p:cNvPr id="18" name="テキスト ボックス 17"/>
          <p:cNvSpPr txBox="1"/>
          <p:nvPr/>
        </p:nvSpPr>
        <p:spPr>
          <a:xfrm>
            <a:off x="663877" y="1940405"/>
            <a:ext cx="5847708" cy="584775"/>
          </a:xfrm>
          <a:prstGeom prst="rect">
            <a:avLst/>
          </a:prstGeom>
          <a:noFill/>
        </p:spPr>
        <p:txBody>
          <a:bodyPr wrap="square" rtlCol="0">
            <a:spAutoFit/>
          </a:bodyPr>
          <a:lstStyle/>
          <a:p>
            <a:r>
              <a:rPr kumimoji="1" lang="ja-JP" altLang="en-US" sz="1600" dirty="0" smtClean="0">
                <a:ln w="0"/>
                <a:effectLst>
                  <a:outerShdw blurRad="38100" dist="19050" dir="2700000" algn="tl" rotWithShape="0">
                    <a:schemeClr val="dk1">
                      <a:alpha val="40000"/>
                    </a:schemeClr>
                  </a:outerShdw>
                </a:effectLst>
                <a:latin typeface="+mn-ea"/>
              </a:rPr>
              <a:t>災害・防災の知識を身につけ、子どもレスキュー隊員を目指そう！</a:t>
            </a:r>
            <a:endParaRPr kumimoji="1" lang="en-US" altLang="ja-JP" sz="1600" dirty="0" smtClean="0">
              <a:ln w="0"/>
              <a:effectLst>
                <a:outerShdw blurRad="38100" dist="19050" dir="2700000" algn="tl" rotWithShape="0">
                  <a:schemeClr val="dk1">
                    <a:alpha val="40000"/>
                  </a:schemeClr>
                </a:outerShdw>
              </a:effectLst>
              <a:latin typeface="+mn-ea"/>
            </a:endParaRPr>
          </a:p>
          <a:p>
            <a:r>
              <a:rPr lang="ja-JP" altLang="en-US" sz="1600" dirty="0" smtClean="0">
                <a:ln w="0"/>
                <a:effectLst>
                  <a:outerShdw blurRad="38100" dist="19050" dir="2700000" algn="tl" rotWithShape="0">
                    <a:schemeClr val="dk1">
                      <a:alpha val="40000"/>
                    </a:schemeClr>
                  </a:outerShdw>
                </a:effectLst>
                <a:latin typeface="+mn-ea"/>
              </a:rPr>
              <a:t>　　もしもの時に「何が出来るか？」を考えられるリーダーに！</a:t>
            </a:r>
            <a:endParaRPr kumimoji="1" lang="en-US" altLang="ja-JP" sz="1600" dirty="0" smtClean="0">
              <a:ln w="0"/>
              <a:effectLst>
                <a:outerShdw blurRad="38100" dist="19050" dir="2700000" algn="tl" rotWithShape="0">
                  <a:schemeClr val="dk1">
                    <a:alpha val="40000"/>
                  </a:schemeClr>
                </a:outerShdw>
              </a:effectLst>
              <a:latin typeface="+mn-ea"/>
            </a:endParaRPr>
          </a:p>
        </p:txBody>
      </p:sp>
      <p:sp>
        <p:nvSpPr>
          <p:cNvPr id="19" name="テキスト ボックス 18"/>
          <p:cNvSpPr txBox="1"/>
          <p:nvPr/>
        </p:nvSpPr>
        <p:spPr>
          <a:xfrm>
            <a:off x="819934" y="7788375"/>
            <a:ext cx="6065296" cy="1384995"/>
          </a:xfrm>
          <a:prstGeom prst="rect">
            <a:avLst/>
          </a:prstGeom>
          <a:noFill/>
        </p:spPr>
        <p:txBody>
          <a:bodyPr wrap="square" rtlCol="0">
            <a:spAutoFit/>
          </a:bodyPr>
          <a:lstStyle/>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その他</a:t>
            </a:r>
            <a:r>
              <a:rPr lang="en-US" altLang="ja-JP" sz="1200" dirty="0" smtClean="0">
                <a:latin typeface="HGP創英角ﾎﾟｯﾌﾟ体" panose="040B0A00000000000000" pitchFamily="50" charset="-128"/>
                <a:ea typeface="HGP創英角ﾎﾟｯﾌﾟ体" panose="040B0A00000000000000" pitchFamily="50" charset="-128"/>
              </a:rPr>
              <a:t>】</a:t>
            </a:r>
          </a:p>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活動に際しては帽子・水筒・ハンカチを必ずご持参ください</a:t>
            </a:r>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サンダルは禁止です。かかとのある靴でご参加ください</a:t>
            </a:r>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日程・開催時間等の変更がありましたら速やかに連絡させていただきます</a:t>
            </a:r>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お休みの場合は会館までご連絡ください</a:t>
            </a:r>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en-US" altLang="ja-JP"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rPr>
              <a:t>活動</a:t>
            </a:r>
            <a:r>
              <a:rPr lang="ja-JP" altLang="en-US" sz="1200" dirty="0">
                <a:latin typeface="HGP創英角ﾎﾟｯﾌﾟ体" panose="040B0A00000000000000" pitchFamily="50" charset="-128"/>
                <a:ea typeface="HGP創英角ﾎﾟｯﾌﾟ体" panose="040B0A00000000000000" pitchFamily="50" charset="-128"/>
              </a:rPr>
              <a:t>写真</a:t>
            </a:r>
            <a:r>
              <a:rPr lang="ja-JP" altLang="en-US" sz="1200" dirty="0" smtClean="0">
                <a:latin typeface="HGP創英角ﾎﾟｯﾌﾟ体" panose="040B0A00000000000000" pitchFamily="50" charset="-128"/>
                <a:ea typeface="HGP創英角ﾎﾟｯﾌﾟ体" panose="040B0A00000000000000" pitchFamily="50" charset="-128"/>
              </a:rPr>
              <a:t>は広報や報告に使用することがあります、予めご了承ください</a:t>
            </a:r>
            <a:endParaRPr lang="en-US" altLang="ja-JP" sz="1200" dirty="0" smtClean="0">
              <a:latin typeface="HGP創英角ﾎﾟｯﾌﾟ体" panose="040B0A00000000000000" pitchFamily="50" charset="-128"/>
              <a:ea typeface="HGP創英角ﾎﾟｯﾌﾟ体" panose="040B0A00000000000000" pitchFamily="50" charset="-128"/>
            </a:endParaRPr>
          </a:p>
          <a:p>
            <a:r>
              <a:rPr lang="ja-JP" altLang="en-US" sz="1100" dirty="0" smtClean="0">
                <a:latin typeface="HGP創英角ﾎﾟｯﾌﾟ体" panose="040B0A00000000000000" pitchFamily="50" charset="-128"/>
                <a:ea typeface="HGP創英角ﾎﾟｯﾌﾟ体" panose="040B0A00000000000000" pitchFamily="50" charset="-128"/>
              </a:rPr>
              <a:t>　　　　　　　</a:t>
            </a:r>
            <a:endParaRPr lang="en-US" altLang="ja-JP" sz="1100" dirty="0">
              <a:latin typeface="HGP創英角ﾎﾟｯﾌﾟ体" panose="040B0A00000000000000" pitchFamily="50" charset="-128"/>
              <a:ea typeface="HGP創英角ﾎﾟｯﾌﾟ体" panose="040B0A00000000000000" pitchFamily="50" charset="-128"/>
            </a:endParaRPr>
          </a:p>
        </p:txBody>
      </p:sp>
      <p:pic>
        <p:nvPicPr>
          <p:cNvPr id="25" name="図 24" descr="\\192.168.10.200\財団全体共通\財団ロゴマークデータ\みらいを応援します\青切り抜き.png"/>
          <p:cNvPicPr/>
          <p:nvPr/>
        </p:nvPicPr>
        <p:blipFill>
          <a:blip r:embed="rId6">
            <a:extLst>
              <a:ext uri="{28A0092B-C50C-407E-A947-70E740481C1C}">
                <a14:useLocalDpi xmlns:a14="http://schemas.microsoft.com/office/drawing/2010/main" val="0"/>
              </a:ext>
            </a:extLst>
          </a:blip>
          <a:srcRect/>
          <a:stretch>
            <a:fillRect/>
          </a:stretch>
        </p:blipFill>
        <p:spPr bwMode="auto">
          <a:xfrm>
            <a:off x="15349" y="7428"/>
            <a:ext cx="1953594" cy="488302"/>
          </a:xfrm>
          <a:prstGeom prst="rect">
            <a:avLst/>
          </a:prstGeom>
          <a:noFill/>
          <a:ln>
            <a:noFill/>
          </a:ln>
        </p:spPr>
      </p:pic>
      <p:pic>
        <p:nvPicPr>
          <p:cNvPr id="26" name="図 25"/>
          <p:cNvPicPr>
            <a:picLocks noChangeAspect="1"/>
          </p:cNvPicPr>
          <p:nvPr/>
        </p:nvPicPr>
        <p:blipFill>
          <a:blip r:embed="rId7"/>
          <a:stretch>
            <a:fillRect/>
          </a:stretch>
        </p:blipFill>
        <p:spPr>
          <a:xfrm>
            <a:off x="116163" y="9340084"/>
            <a:ext cx="1690236" cy="570162"/>
          </a:xfrm>
          <a:prstGeom prst="rect">
            <a:avLst/>
          </a:prstGeom>
        </p:spPr>
      </p:pic>
    </p:spTree>
    <p:extLst>
      <p:ext uri="{BB962C8B-B14F-4D97-AF65-F5344CB8AC3E}">
        <p14:creationId xmlns:p14="http://schemas.microsoft.com/office/powerpoint/2010/main" val="9154519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395</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HGP創英角ｺﾞｼｯｸUB</vt:lpstr>
      <vt:lpstr>HGP創英角ﾎﾟｯﾌﾟ体</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tsujido</dc:creator>
  <cp:lastModifiedBy>辻堂青少年会館</cp:lastModifiedBy>
  <cp:revision>81</cp:revision>
  <cp:lastPrinted>2020-01-05T05:13:05Z</cp:lastPrinted>
  <dcterms:created xsi:type="dcterms:W3CDTF">2018-01-06T04:57:18Z</dcterms:created>
  <dcterms:modified xsi:type="dcterms:W3CDTF">2020-07-22T04:38:47Z</dcterms:modified>
</cp:coreProperties>
</file>