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handoutMasterIdLst>
    <p:handoutMasterId r:id="rId4"/>
  </p:handoutMasterIdLst>
  <p:sldIdLst>
    <p:sldId id="261" r:id="rId2"/>
  </p:sldIdLst>
  <p:sldSz cx="6858000" cy="1036796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00"/>
    <a:srgbClr val="66FFFF"/>
    <a:srgbClr val="29679F"/>
    <a:srgbClr val="33CCFF"/>
    <a:srgbClr val="CCFFFF"/>
    <a:srgbClr val="3366FF"/>
    <a:srgbClr val="FFFF99"/>
    <a:srgbClr val="D9FD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22" autoAdjust="0"/>
  </p:normalViewPr>
  <p:slideViewPr>
    <p:cSldViewPr>
      <p:cViewPr varScale="1">
        <p:scale>
          <a:sx n="65" d="100"/>
          <a:sy n="65" d="100"/>
        </p:scale>
        <p:origin x="1698" y="48"/>
      </p:cViewPr>
      <p:guideLst>
        <p:guide orient="horz" pos="3266"/>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520"/>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7" y="0"/>
            <a:ext cx="4275402" cy="336520"/>
          </a:xfrm>
          <a:prstGeom prst="rect">
            <a:avLst/>
          </a:prstGeom>
        </p:spPr>
        <p:txBody>
          <a:bodyPr vert="horz" lIns="90343" tIns="45171" rIns="90343" bIns="45171" rtlCol="0"/>
          <a:lstStyle>
            <a:lvl1pPr algn="r">
              <a:defRPr sz="1200"/>
            </a:lvl1pPr>
          </a:lstStyle>
          <a:p>
            <a:fld id="{2EC47222-5364-480A-82AF-583FA8C46868}" type="datetimeFigureOut">
              <a:rPr kumimoji="1" lang="ja-JP" altLang="en-US" smtClean="0"/>
              <a:t>2022/7/6</a:t>
            </a:fld>
            <a:endParaRPr kumimoji="1" lang="ja-JP" altLang="en-US"/>
          </a:p>
        </p:txBody>
      </p:sp>
      <p:sp>
        <p:nvSpPr>
          <p:cNvPr id="4" name="フッター プレースホルダー 3"/>
          <p:cNvSpPr>
            <a:spLocks noGrp="1"/>
          </p:cNvSpPr>
          <p:nvPr>
            <p:ph type="ftr" sz="quarter" idx="2"/>
          </p:nvPr>
        </p:nvSpPr>
        <p:spPr>
          <a:xfrm>
            <a:off x="0" y="6398169"/>
            <a:ext cx="4275402" cy="336519"/>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7" y="6398169"/>
            <a:ext cx="4275402" cy="336519"/>
          </a:xfrm>
          <a:prstGeom prst="rect">
            <a:avLst/>
          </a:prstGeom>
        </p:spPr>
        <p:txBody>
          <a:bodyPr vert="horz" lIns="90343" tIns="45171" rIns="90343" bIns="45171" rtlCol="0" anchor="b"/>
          <a:lstStyle>
            <a:lvl1pPr algn="r">
              <a:defRPr sz="1200"/>
            </a:lvl1pPr>
          </a:lstStyle>
          <a:p>
            <a:fld id="{F7D5DB13-771F-4785-8B28-A680541683CA}" type="slidenum">
              <a:rPr kumimoji="1" lang="ja-JP" altLang="en-US" smtClean="0"/>
              <a:t>‹#›</a:t>
            </a:fld>
            <a:endParaRPr kumimoji="1" lang="ja-JP" altLang="en-US"/>
          </a:p>
        </p:txBody>
      </p:sp>
    </p:spTree>
    <p:extLst>
      <p:ext uri="{BB962C8B-B14F-4D97-AF65-F5344CB8AC3E}">
        <p14:creationId xmlns:p14="http://schemas.microsoft.com/office/powerpoint/2010/main" val="405566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665" cy="33834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074" y="0"/>
            <a:ext cx="4275664" cy="338348"/>
          </a:xfrm>
          <a:prstGeom prst="rect">
            <a:avLst/>
          </a:prstGeom>
        </p:spPr>
        <p:txBody>
          <a:bodyPr vert="horz" lIns="90343" tIns="45171" rIns="90343" bIns="45171" rtlCol="0"/>
          <a:lstStyle>
            <a:lvl1pPr algn="r">
              <a:defRPr sz="1200"/>
            </a:lvl1pPr>
          </a:lstStyle>
          <a:p>
            <a:fld id="{52E960BD-D40C-4A89-962D-FF2C985FA299}" type="datetimeFigureOut">
              <a:rPr kumimoji="1" lang="ja-JP" altLang="en-US" smtClean="0"/>
              <a:t>2022/7/6</a:t>
            </a:fld>
            <a:endParaRPr kumimoji="1" lang="ja-JP" altLang="en-US"/>
          </a:p>
        </p:txBody>
      </p:sp>
      <p:sp>
        <p:nvSpPr>
          <p:cNvPr id="4" name="スライド イメージ プレースホルダー 3"/>
          <p:cNvSpPr>
            <a:spLocks noGrp="1" noRot="1" noChangeAspect="1"/>
          </p:cNvSpPr>
          <p:nvPr>
            <p:ph type="sldImg" idx="2"/>
          </p:nvPr>
        </p:nvSpPr>
        <p:spPr>
          <a:xfrm>
            <a:off x="4181475" y="841375"/>
            <a:ext cx="1504950" cy="2273300"/>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987419" y="3241587"/>
            <a:ext cx="7893050" cy="2652206"/>
          </a:xfrm>
          <a:prstGeom prst="rect">
            <a:avLst/>
          </a:prstGeom>
        </p:spPr>
        <p:txBody>
          <a:bodyPr vert="horz" lIns="90343" tIns="45171" rIns="90343" bIns="4517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397417"/>
            <a:ext cx="4275665" cy="338347"/>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074" y="6397417"/>
            <a:ext cx="4275664" cy="338347"/>
          </a:xfrm>
          <a:prstGeom prst="rect">
            <a:avLst/>
          </a:prstGeom>
        </p:spPr>
        <p:txBody>
          <a:bodyPr vert="horz" lIns="90343" tIns="45171" rIns="90343" bIns="45171" rtlCol="0" anchor="b"/>
          <a:lstStyle>
            <a:lvl1pPr algn="r">
              <a:defRPr sz="1200"/>
            </a:lvl1pPr>
          </a:lstStyle>
          <a:p>
            <a:fld id="{AF7E477E-6B68-4C2D-8154-61F9B1166A13}" type="slidenum">
              <a:rPr kumimoji="1" lang="ja-JP" altLang="en-US" smtClean="0"/>
              <a:t>‹#›</a:t>
            </a:fld>
            <a:endParaRPr kumimoji="1" lang="ja-JP" altLang="en-US"/>
          </a:p>
        </p:txBody>
      </p:sp>
    </p:spTree>
    <p:extLst>
      <p:ext uri="{BB962C8B-B14F-4D97-AF65-F5344CB8AC3E}">
        <p14:creationId xmlns:p14="http://schemas.microsoft.com/office/powerpoint/2010/main" val="20281992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81475" y="841375"/>
            <a:ext cx="1504950"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7E477E-6B68-4C2D-8154-61F9B1166A13}" type="slidenum">
              <a:rPr kumimoji="1" lang="ja-JP" altLang="en-US" smtClean="0"/>
              <a:t>1</a:t>
            </a:fld>
            <a:endParaRPr kumimoji="1" lang="ja-JP" altLang="en-US"/>
          </a:p>
        </p:txBody>
      </p:sp>
    </p:spTree>
    <p:extLst>
      <p:ext uri="{BB962C8B-B14F-4D97-AF65-F5344CB8AC3E}">
        <p14:creationId xmlns:p14="http://schemas.microsoft.com/office/powerpoint/2010/main" val="25907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96795"/>
            <a:ext cx="5829300" cy="360958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445581"/>
            <a:ext cx="5143500" cy="250319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116955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216997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51998"/>
            <a:ext cx="1478756" cy="878636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51998"/>
            <a:ext cx="4350544" cy="878636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226289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146336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584794"/>
            <a:ext cx="5915025" cy="4312784"/>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938378"/>
            <a:ext cx="5915025" cy="2267991"/>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339575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759990"/>
            <a:ext cx="2914650" cy="657837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759990"/>
            <a:ext cx="2914650" cy="657837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35450769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52000"/>
            <a:ext cx="5915025" cy="200399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541592"/>
            <a:ext cx="2901255" cy="12455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787186"/>
            <a:ext cx="2901255" cy="557038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541592"/>
            <a:ext cx="2915543" cy="12455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787186"/>
            <a:ext cx="2915543" cy="557038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237598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106078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321304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91198"/>
            <a:ext cx="2211884" cy="2419191"/>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92797"/>
            <a:ext cx="3471863" cy="73679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110389"/>
            <a:ext cx="2211884" cy="57623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3146177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91198"/>
            <a:ext cx="2211884" cy="2419191"/>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92797"/>
            <a:ext cx="3471863" cy="736797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3110389"/>
            <a:ext cx="2211884" cy="57623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AEDBDA-B8A6-494A-A9CD-886A17FC26F4}" type="datetimeFigureOut">
              <a:rPr kumimoji="1" lang="ja-JP" altLang="en-US" smtClean="0"/>
              <a:t>2022/7/6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422936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52000"/>
            <a:ext cx="5915025" cy="200399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759990"/>
            <a:ext cx="5915025" cy="657837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609568"/>
            <a:ext cx="1543050" cy="551998"/>
          </a:xfrm>
          <a:prstGeom prst="rect">
            <a:avLst/>
          </a:prstGeom>
        </p:spPr>
        <p:txBody>
          <a:bodyPr vert="horz" lIns="91440" tIns="45720" rIns="91440" bIns="45720" rtlCol="0" anchor="ctr"/>
          <a:lstStyle>
            <a:lvl1pPr algn="l">
              <a:defRPr sz="900">
                <a:solidFill>
                  <a:schemeClr val="tx1">
                    <a:tint val="75000"/>
                  </a:schemeClr>
                </a:solidFill>
              </a:defRPr>
            </a:lvl1pPr>
          </a:lstStyle>
          <a:p>
            <a:fld id="{EDAEDBDA-B8A6-494A-A9CD-886A17FC26F4}" type="datetimeFigureOut">
              <a:rPr kumimoji="1" lang="ja-JP" altLang="en-US" smtClean="0"/>
              <a:t>2022/7/6</a:t>
            </a:fld>
            <a:endParaRPr kumimoji="1" lang="ja-JP" altLang="en-US"/>
          </a:p>
        </p:txBody>
      </p:sp>
      <p:sp>
        <p:nvSpPr>
          <p:cNvPr id="5" name="Footer Placeholder 4"/>
          <p:cNvSpPr>
            <a:spLocks noGrp="1"/>
          </p:cNvSpPr>
          <p:nvPr>
            <p:ph type="ftr" sz="quarter" idx="3"/>
          </p:nvPr>
        </p:nvSpPr>
        <p:spPr>
          <a:xfrm>
            <a:off x="2271713" y="9609568"/>
            <a:ext cx="2314575" cy="5519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609568"/>
            <a:ext cx="1543050" cy="551998"/>
          </a:xfrm>
          <a:prstGeom prst="rect">
            <a:avLst/>
          </a:prstGeom>
        </p:spPr>
        <p:txBody>
          <a:bodyPr vert="horz" lIns="91440" tIns="45720" rIns="91440" bIns="45720" rtlCol="0" anchor="ctr"/>
          <a:lstStyle>
            <a:lvl1pPr algn="r">
              <a:defRPr sz="900">
                <a:solidFill>
                  <a:schemeClr val="tx1">
                    <a:tint val="75000"/>
                  </a:schemeClr>
                </a:solidFill>
              </a:defRPr>
            </a:lvl1pPr>
          </a:lstStyle>
          <a:p>
            <a:fld id="{2D362E90-AD4A-4827-8A41-C2D8AA63CAC8}" type="slidenum">
              <a:rPr kumimoji="1" lang="ja-JP" altLang="en-US" smtClean="0"/>
              <a:t>‹#›</a:t>
            </a:fld>
            <a:endParaRPr kumimoji="1" lang="ja-JP" altLang="en-US"/>
          </a:p>
        </p:txBody>
      </p:sp>
    </p:spTree>
    <p:extLst>
      <p:ext uri="{BB962C8B-B14F-4D97-AF65-F5344CB8AC3E}">
        <p14:creationId xmlns:p14="http://schemas.microsoft.com/office/powerpoint/2010/main" val="27351442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5.png"/><Relationship Id="rId3" Type="http://schemas.openxmlformats.org/officeDocument/2006/relationships/image" Target="../media/image1.png"/><Relationship Id="rId21" Type="http://schemas.microsoft.com/office/2007/relationships/hdphoto" Target="../media/hdphoto3.wdp"/><Relationship Id="rId7" Type="http://schemas.openxmlformats.org/officeDocument/2006/relationships/image" Target="../media/image5.pn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a:clrChange>
              <a:clrFrom>
                <a:srgbClr val="FFFFFF"/>
              </a:clrFrom>
              <a:clrTo>
                <a:srgbClr val="FFFFFF">
                  <a:alpha val="0"/>
                </a:srgbClr>
              </a:clrTo>
            </a:clrChange>
            <a:extLst/>
          </a:blip>
          <a:stretch>
            <a:fillRect/>
          </a:stretch>
        </p:blipFill>
        <p:spPr>
          <a:xfrm>
            <a:off x="3857344" y="8109067"/>
            <a:ext cx="4085011" cy="3062378"/>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lum bright="70000" contrast="-70000"/>
          </a:blip>
          <a:stretch>
            <a:fillRect/>
          </a:stretch>
        </p:blipFill>
        <p:spPr>
          <a:xfrm rot="20989883">
            <a:off x="5387487" y="1919623"/>
            <a:ext cx="1492399" cy="1492399"/>
          </a:xfrm>
          <a:prstGeom prst="rect">
            <a:avLst/>
          </a:prstGeom>
        </p:spPr>
      </p:pic>
      <p:pic>
        <p:nvPicPr>
          <p:cNvPr id="11" name="図 10"/>
          <p:cNvPicPr>
            <a:picLocks noChangeAspect="1"/>
          </p:cNvPicPr>
          <p:nvPr/>
        </p:nvPicPr>
        <p:blipFill>
          <a:blip r:embed="rId4">
            <a:clrChange>
              <a:clrFrom>
                <a:srgbClr val="FFFFFF"/>
              </a:clrFrom>
              <a:clrTo>
                <a:srgbClr val="FFFFFF">
                  <a:alpha val="0"/>
                </a:srgbClr>
              </a:clrTo>
            </a:clrChange>
            <a:lum bright="70000" contrast="-70000"/>
          </a:blip>
          <a:stretch>
            <a:fillRect/>
          </a:stretch>
        </p:blipFill>
        <p:spPr>
          <a:xfrm rot="1069996">
            <a:off x="2633081" y="2514255"/>
            <a:ext cx="1073476" cy="1073476"/>
          </a:xfrm>
          <a:prstGeom prst="rect">
            <a:avLst/>
          </a:prstGeom>
        </p:spPr>
      </p:pic>
      <p:sp>
        <p:nvSpPr>
          <p:cNvPr id="34" name="正方形/長方形 33"/>
          <p:cNvSpPr/>
          <p:nvPr/>
        </p:nvSpPr>
        <p:spPr>
          <a:xfrm>
            <a:off x="0" y="-595"/>
            <a:ext cx="6858000" cy="44130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864096" y="62121"/>
            <a:ext cx="8757592" cy="369332"/>
          </a:xfrm>
          <a:prstGeom prst="rect">
            <a:avLst/>
          </a:prstGeom>
          <a:noFill/>
        </p:spPr>
        <p:txBody>
          <a:bodyPr wrap="square" rtlCol="0">
            <a:spAutoFit/>
          </a:bodyPr>
          <a:lstStyle/>
          <a:p>
            <a:r>
              <a:rPr lang="ja-JP" altLang="en-US" sz="1600" b="1"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b="1" dirty="0">
                <a:latin typeface="+mn-ea"/>
                <a:cs typeface="メイリオ" panose="020B0604030504040204" pitchFamily="50" charset="-128"/>
              </a:rPr>
              <a:t>辻堂青少年会館主催事業</a:t>
            </a:r>
            <a:endParaRPr lang="en-US" altLang="ja-JP" sz="1600" b="1" dirty="0">
              <a:latin typeface="+mn-ea"/>
              <a:cs typeface="メイリオ" panose="020B0604030504040204" pitchFamily="50" charset="-128"/>
            </a:endParaRPr>
          </a:p>
        </p:txBody>
      </p:sp>
      <p:sp>
        <p:nvSpPr>
          <p:cNvPr id="31" name="正方形/長方形 30"/>
          <p:cNvSpPr/>
          <p:nvPr/>
        </p:nvSpPr>
        <p:spPr>
          <a:xfrm>
            <a:off x="0" y="3463614"/>
            <a:ext cx="6846384" cy="5492504"/>
          </a:xfrm>
          <a:prstGeom prst="rect">
            <a:avLst/>
          </a:prstGeom>
          <a:blipFill>
            <a:blip r:embed="rId6">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サブタイトル 2"/>
          <p:cNvSpPr txBox="1">
            <a:spLocks/>
          </p:cNvSpPr>
          <p:nvPr/>
        </p:nvSpPr>
        <p:spPr>
          <a:xfrm>
            <a:off x="260648" y="3095749"/>
            <a:ext cx="7198382" cy="4711491"/>
          </a:xfrm>
          <a:prstGeom prst="rect">
            <a:avLst/>
          </a:prstGeom>
          <a:noFill/>
          <a:ln w="76200">
            <a:noFill/>
            <a:prstDash val="solid"/>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日</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時</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a:rPr>
              <a:t>8</a:t>
            </a:r>
            <a:r>
              <a:rPr lang="ja-JP"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月</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26</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日（</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金</a:t>
            </a:r>
            <a:r>
              <a:rPr lang="ja-JP"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午前</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10</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時～</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11</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時</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30</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分</a:t>
            </a:r>
            <a:endPar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endParaRPr>
          </a:p>
          <a:p>
            <a:pPr algn="l"/>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集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合</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u="sng" dirty="0">
                <a:solidFill>
                  <a:schemeClr val="tx1"/>
                </a:solidFill>
                <a:latin typeface="BIZ UDP明朝 Medium" panose="02020500000000000000" pitchFamily="18" charset="-128"/>
                <a:ea typeface="BIZ UDP明朝 Medium" panose="02020500000000000000" pitchFamily="18" charset="-128"/>
                <a:cs typeface="メイリオ"/>
              </a:rPr>
              <a:t>午前</a:t>
            </a:r>
            <a:r>
              <a:rPr lang="en-US" altLang="ja-JP" sz="2000" b="1" u="sng" dirty="0">
                <a:solidFill>
                  <a:schemeClr val="tx1"/>
                </a:solidFill>
                <a:latin typeface="BIZ UDP明朝 Medium" panose="02020500000000000000" pitchFamily="18" charset="-128"/>
                <a:ea typeface="BIZ UDP明朝 Medium" panose="02020500000000000000" pitchFamily="18" charset="-128"/>
                <a:cs typeface="メイリオ"/>
              </a:rPr>
              <a:t>9</a:t>
            </a:r>
            <a:r>
              <a:rPr lang="ja-JP" altLang="en-US" sz="2000" b="1" u="sng" dirty="0" smtClean="0">
                <a:solidFill>
                  <a:schemeClr val="tx1"/>
                </a:solidFill>
                <a:latin typeface="BIZ UDP明朝 Medium" panose="02020500000000000000" pitchFamily="18" charset="-128"/>
                <a:ea typeface="BIZ UDP明朝 Medium" panose="02020500000000000000" pitchFamily="18" charset="-128"/>
                <a:cs typeface="メイリオ"/>
              </a:rPr>
              <a:t>時</a:t>
            </a:r>
            <a:r>
              <a:rPr lang="en-US" altLang="ja-JP" sz="2000" b="1" u="sng" dirty="0" smtClean="0">
                <a:solidFill>
                  <a:schemeClr val="tx1"/>
                </a:solidFill>
                <a:latin typeface="BIZ UDP明朝 Medium" panose="02020500000000000000" pitchFamily="18" charset="-128"/>
                <a:ea typeface="BIZ UDP明朝 Medium" panose="02020500000000000000" pitchFamily="18" charset="-128"/>
                <a:cs typeface="メイリオ"/>
              </a:rPr>
              <a:t>4</a:t>
            </a:r>
            <a:r>
              <a:rPr lang="en-US" altLang="ja-JP" sz="2000" b="1" u="sng" dirty="0">
                <a:solidFill>
                  <a:schemeClr val="tx1"/>
                </a:solidFill>
                <a:latin typeface="BIZ UDP明朝 Medium" panose="02020500000000000000" pitchFamily="18" charset="-128"/>
                <a:ea typeface="BIZ UDP明朝 Medium" panose="02020500000000000000" pitchFamily="18" charset="-128"/>
                <a:cs typeface="メイリオ"/>
              </a:rPr>
              <a:t>5</a:t>
            </a:r>
            <a:r>
              <a:rPr lang="ja-JP" altLang="en-US" sz="2000" b="1" u="sng" dirty="0" smtClean="0">
                <a:solidFill>
                  <a:schemeClr val="tx1"/>
                </a:solidFill>
                <a:latin typeface="BIZ UDP明朝 Medium" panose="02020500000000000000" pitchFamily="18" charset="-128"/>
                <a:ea typeface="BIZ UDP明朝 Medium" panose="02020500000000000000" pitchFamily="18" charset="-128"/>
                <a:cs typeface="メイリオ"/>
              </a:rPr>
              <a:t>分</a:t>
            </a:r>
            <a:r>
              <a:rPr lang="ja-JP" altLang="en-US" sz="2000" b="1" u="sng" dirty="0">
                <a:solidFill>
                  <a:schemeClr val="tx1"/>
                </a:solidFill>
                <a:latin typeface="BIZ UDP明朝 Medium" panose="02020500000000000000" pitchFamily="18" charset="-128"/>
                <a:ea typeface="BIZ UDP明朝 Medium" panose="02020500000000000000" pitchFamily="18" charset="-128"/>
                <a:cs typeface="メイリオ"/>
              </a:rPr>
              <a:t>　秩父宮体育館入り口</a:t>
            </a:r>
            <a:endParaRPr lang="en-US" altLang="ja-JP" sz="2000" b="1" u="sng"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現地集合解散</a:t>
            </a: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対</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象</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a:t>
            </a:r>
            <a:r>
              <a:rPr lang="ja-JP"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小</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学</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4</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5</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6</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年生</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30</a:t>
            </a:r>
            <a:r>
              <a:rPr lang="ja-JP"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人</a:t>
            </a: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en-US" altLang="ja-JP" sz="16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ja-JP" altLang="en-US" sz="16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保護者の見学も</a:t>
            </a:r>
            <a:r>
              <a:rPr lang="ja-JP" altLang="en-US" sz="16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可</a:t>
            </a:r>
            <a:r>
              <a:rPr lang="ja-JP" altLang="en-US" sz="14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（子ども一人に対して保護者一人まで）</a:t>
            </a: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費 </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用☆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無</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料</a:t>
            </a: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内</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容</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ja-JP" altLang="en-US" sz="2000" b="1" u="sng" dirty="0" smtClean="0">
                <a:solidFill>
                  <a:schemeClr val="tx1"/>
                </a:solidFill>
                <a:latin typeface="BIZ UDP明朝 Medium" panose="02020500000000000000" pitchFamily="18" charset="-128"/>
                <a:ea typeface="BIZ UDP明朝 Medium" panose="02020500000000000000" pitchFamily="18" charset="-128"/>
                <a:cs typeface="メイリオ"/>
              </a:rPr>
              <a:t>映像・お話し</a:t>
            </a:r>
            <a:r>
              <a:rPr lang="ja-JP" altLang="en-US" sz="2000" b="1" u="sng" dirty="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u="sng" dirty="0" smtClean="0">
                <a:solidFill>
                  <a:schemeClr val="tx1"/>
                </a:solidFill>
                <a:latin typeface="BIZ UDP明朝 Medium" panose="02020500000000000000" pitchFamily="18" charset="-128"/>
                <a:ea typeface="BIZ UDP明朝 Medium" panose="02020500000000000000" pitchFamily="18" charset="-128"/>
                <a:cs typeface="メイリオ"/>
              </a:rPr>
              <a:t>ゲーム</a:t>
            </a:r>
            <a:r>
              <a:rPr lang="ja-JP" altLang="en-US" sz="2000" b="1" u="sng" dirty="0">
                <a:solidFill>
                  <a:schemeClr val="tx1"/>
                </a:solidFill>
                <a:latin typeface="BIZ UDP明朝 Medium" panose="02020500000000000000" pitchFamily="18" charset="-128"/>
                <a:ea typeface="BIZ UDP明朝 Medium" panose="02020500000000000000" pitchFamily="18" charset="-128"/>
                <a:cs typeface="メイリオ"/>
              </a:rPr>
              <a:t>で</a:t>
            </a:r>
            <a:endParaRPr lang="en-US" altLang="ja-JP" sz="2000" b="1" u="sng"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u="sng" dirty="0">
                <a:solidFill>
                  <a:schemeClr val="tx1"/>
                </a:solidFill>
                <a:latin typeface="BIZ UDP明朝 Medium" panose="02020500000000000000" pitchFamily="18" charset="-128"/>
                <a:ea typeface="BIZ UDP明朝 Medium" panose="02020500000000000000" pitchFamily="18" charset="-128"/>
                <a:cs typeface="メイリオ"/>
              </a:rPr>
              <a:t>食品ロス削減を学ぼう！</a:t>
            </a:r>
            <a:endParaRPr lang="en-US" altLang="ja-JP" sz="2000" b="1" u="sng" dirty="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☆講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師</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 </a:t>
            </a:r>
            <a:r>
              <a:rPr lang="ja-JP" altLang="en-US" sz="2000" b="1" dirty="0" err="1" smtClean="0">
                <a:solidFill>
                  <a:schemeClr val="tx1"/>
                </a:solidFill>
                <a:latin typeface="BIZ UDP明朝 Medium" panose="02020500000000000000" pitchFamily="18" charset="-128"/>
                <a:ea typeface="BIZ UDP明朝 Medium" panose="02020500000000000000" pitchFamily="18" charset="-128"/>
                <a:cs typeface="メイリオ"/>
              </a:rPr>
              <a:t>くら</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寿司株式会社　</a:t>
            </a:r>
            <a:endPar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endParaRPr>
          </a:p>
          <a:p>
            <a:pPr algn="l"/>
            <a:r>
              <a:rPr lang="ja-JP" altLang="en-US" sz="2000" b="1" dirty="0">
                <a:solidFill>
                  <a:prstClr val="black"/>
                </a:solidFill>
                <a:latin typeface="BIZ UDP明朝 Medium" panose="02020500000000000000" pitchFamily="18" charset="-128"/>
                <a:ea typeface="BIZ UDP明朝 Medium" panose="02020500000000000000" pitchFamily="18" charset="-128"/>
                <a:cs typeface="メイリオ"/>
              </a:rPr>
              <a:t>☆持ち物☆ </a:t>
            </a:r>
            <a:r>
              <a:rPr lang="ja-JP" altLang="en-US" sz="2000" b="1" dirty="0" smtClean="0">
                <a:solidFill>
                  <a:prstClr val="black"/>
                </a:solidFill>
                <a:latin typeface="BIZ UDP明朝 Medium" panose="02020500000000000000" pitchFamily="18" charset="-128"/>
                <a:ea typeface="BIZ UDP明朝 Medium" panose="02020500000000000000" pitchFamily="18" charset="-128"/>
                <a:cs typeface="メイリオ"/>
              </a:rPr>
              <a:t>  </a:t>
            </a:r>
            <a:r>
              <a:rPr lang="ja-JP" altLang="en-US" sz="2000" b="1" dirty="0">
                <a:solidFill>
                  <a:prstClr val="black"/>
                </a:solidFill>
                <a:latin typeface="BIZ UDP明朝 Medium" panose="02020500000000000000" pitchFamily="18" charset="-128"/>
                <a:ea typeface="BIZ UDP明朝 Medium" panose="02020500000000000000" pitchFamily="18" charset="-128"/>
                <a:cs typeface="メイリオ"/>
              </a:rPr>
              <a:t>筆記用具</a:t>
            </a:r>
            <a:r>
              <a:rPr lang="ja-JP" altLang="en-US" sz="2000" b="1" dirty="0" smtClean="0">
                <a:solidFill>
                  <a:prstClr val="black"/>
                </a:solidFill>
                <a:latin typeface="BIZ UDP明朝 Medium" panose="02020500000000000000" pitchFamily="18" charset="-128"/>
                <a:ea typeface="BIZ UDP明朝 Medium" panose="02020500000000000000" pitchFamily="18" charset="-128"/>
                <a:cs typeface="メイリオ"/>
              </a:rPr>
              <a:t>、用紙を記入しやすいボード</a:t>
            </a:r>
            <a:endParaRPr lang="en-US" altLang="ja-JP" sz="2000" b="1" dirty="0" smtClean="0">
              <a:solidFill>
                <a:prstClr val="black"/>
              </a:solidFill>
              <a:latin typeface="BIZ UDP明朝 Medium" panose="02020500000000000000" pitchFamily="18" charset="-128"/>
              <a:ea typeface="BIZ UDP明朝 Medium" panose="02020500000000000000" pitchFamily="18" charset="-128"/>
              <a:cs typeface="メイリオ"/>
            </a:endParaRPr>
          </a:p>
          <a:p>
            <a:pPr algn="l"/>
            <a:r>
              <a:rPr lang="ja-JP" altLang="en-US" sz="1800" b="1" dirty="0" smtClean="0">
                <a:solidFill>
                  <a:schemeClr val="tx1"/>
                </a:solidFill>
                <a:latin typeface="BIZ UDP明朝 Medium" panose="02020500000000000000" pitchFamily="18" charset="-128"/>
                <a:ea typeface="BIZ UDP明朝 Medium" panose="02020500000000000000" pitchFamily="18" charset="-128"/>
                <a:cs typeface="メイリオ"/>
              </a:rPr>
              <a:t>☆共催企業からのお願い☆   </a:t>
            </a:r>
            <a:endParaRPr lang="en-US" altLang="ja-JP" sz="1800" b="1" dirty="0" smtClean="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400" b="1" dirty="0" smtClean="0">
                <a:solidFill>
                  <a:schemeClr val="tx1"/>
                </a:solidFill>
                <a:latin typeface="BIZ UDP明朝 Medium" panose="02020500000000000000" pitchFamily="18" charset="-128"/>
                <a:ea typeface="BIZ UDP明朝 Medium" panose="02020500000000000000" pitchFamily="18" charset="-128"/>
                <a:cs typeface="メイリオ"/>
              </a:rPr>
              <a:t>　　　　　　　　　</a:t>
            </a:r>
            <a:endParaRPr lang="en-US" altLang="ja-JP" sz="2400" b="1" dirty="0">
              <a:solidFill>
                <a:schemeClr val="tx1"/>
              </a:solidFill>
              <a:latin typeface="BIZ UDP明朝 Medium" panose="02020500000000000000" pitchFamily="18" charset="-128"/>
              <a:ea typeface="BIZ UDP明朝 Medium" panose="02020500000000000000" pitchFamily="18" charset="-128"/>
              <a:cs typeface="メイリオ"/>
            </a:endParaRPr>
          </a:p>
          <a:p>
            <a:pPr algn="l"/>
            <a:endPar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a:endParaRPr>
          </a:p>
          <a:p>
            <a:pPr algn="l"/>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申込み☆  　</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8</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rPr>
              <a:t>/10</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水）～</a:t>
            </a:r>
            <a:r>
              <a:rPr lang="en-US" altLang="ja-JP" sz="2000" b="1" dirty="0">
                <a:solidFill>
                  <a:schemeClr val="tx1"/>
                </a:solidFill>
                <a:latin typeface="BIZ UDP明朝 Medium" panose="02020500000000000000" pitchFamily="18" charset="-128"/>
                <a:ea typeface="BIZ UDP明朝 Medium" panose="02020500000000000000" pitchFamily="18" charset="-128"/>
                <a:cs typeface="メイリオ"/>
              </a:rPr>
              <a:t>8/15</a:t>
            </a:r>
            <a:r>
              <a:rPr lang="ja-JP" altLang="en-US" sz="2000" b="1" dirty="0">
                <a:solidFill>
                  <a:schemeClr val="tx1"/>
                </a:solidFill>
                <a:latin typeface="BIZ UDP明朝 Medium" panose="02020500000000000000" pitchFamily="18" charset="-128"/>
                <a:ea typeface="BIZ UDP明朝 Medium" panose="02020500000000000000" pitchFamily="18" charset="-128"/>
                <a:cs typeface="メイリオ"/>
              </a:rPr>
              <a:t>（月</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）午前</a:t>
            </a:r>
            <a:r>
              <a:rPr lang="en-US" altLang="ja-JP" sz="2000" b="1" dirty="0" smtClean="0">
                <a:solidFill>
                  <a:schemeClr val="tx1"/>
                </a:solidFill>
                <a:latin typeface="BIZ UDP明朝 Medium" panose="02020500000000000000" pitchFamily="18" charset="-128"/>
                <a:ea typeface="BIZ UDP明朝 Medium" panose="02020500000000000000" pitchFamily="18" charset="-128"/>
                <a:cs typeface="メイリオ"/>
              </a:rPr>
              <a:t>9</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a:rPr>
              <a:t>時から</a:t>
            </a:r>
            <a:r>
              <a:rPr lang="ja-JP" altLang="en-US" sz="2000" b="1" dirty="0" smtClean="0">
                <a:solidFill>
                  <a:schemeClr val="tx1"/>
                </a:solidFill>
                <a:latin typeface="BIZ UDP明朝 Medium" panose="02020500000000000000" pitchFamily="18" charset="-128"/>
                <a:ea typeface="BIZ UDP明朝 Medium" panose="02020500000000000000" pitchFamily="18" charset="-128"/>
                <a:cs typeface="メイリオ" panose="020B0604030504040204" pitchFamily="50" charset="-128"/>
              </a:rPr>
              <a:t> </a:t>
            </a:r>
            <a:endParaRPr lang="ja-JP" altLang="en-US" sz="2000" b="1" dirty="0">
              <a:latin typeface="BIZ UDP明朝 Medium" panose="02020500000000000000" pitchFamily="18" charset="-128"/>
              <a:ea typeface="BIZ UDP明朝 Medium" panose="02020500000000000000" pitchFamily="18" charset="-128"/>
            </a:endParaRPr>
          </a:p>
        </p:txBody>
      </p:sp>
      <p:sp>
        <p:nvSpPr>
          <p:cNvPr id="15" name="テキスト ボックス 14"/>
          <p:cNvSpPr txBox="1"/>
          <p:nvPr/>
        </p:nvSpPr>
        <p:spPr>
          <a:xfrm>
            <a:off x="2729980" y="9625497"/>
            <a:ext cx="5569580" cy="769441"/>
          </a:xfrm>
          <a:prstGeom prst="rect">
            <a:avLst/>
          </a:prstGeom>
          <a:noFill/>
        </p:spPr>
        <p:txBody>
          <a:bodyPr wrap="square" rtlCol="0">
            <a:spAutoFit/>
          </a:bodyPr>
          <a:lstStyle/>
          <a:p>
            <a:pPr algn="ctr"/>
            <a:r>
              <a:rPr lang="en-US" altLang="ja-JP" sz="1100" dirty="0">
                <a:latin typeface="BIZ UDPゴシック" panose="020B0400000000000000" pitchFamily="50" charset="-128"/>
                <a:ea typeface="BIZ UDPゴシック" panose="020B0400000000000000" pitchFamily="50" charset="-128"/>
                <a:cs typeface="メイリオ" panose="020B0604030504040204" pitchFamily="50" charset="-128"/>
              </a:rPr>
              <a:t> </a:t>
            </a:r>
          </a:p>
          <a:p>
            <a:pPr algn="ct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                        </a:t>
            </a:r>
            <a:endParaRPr lang="en-US" altLang="ja-JP" sz="11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r>
              <a:rPr lang="ja-JP" altLang="en-US" sz="11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100" dirty="0">
                <a:latin typeface="BIZ UDPゴシック" panose="020B0400000000000000" pitchFamily="50" charset="-128"/>
                <a:ea typeface="BIZ UDPゴシック" panose="020B0400000000000000" pitchFamily="50" charset="-128"/>
                <a:cs typeface="メイリオ" panose="020B0604030504040204" pitchFamily="50" charset="-128"/>
              </a:rPr>
              <a:t>251-0047</a:t>
            </a: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藤沢市辻堂</a:t>
            </a:r>
            <a:r>
              <a:rPr lang="en-US" altLang="ja-JP" sz="1100" dirty="0">
                <a:latin typeface="BIZ UDPゴシック" panose="020B0400000000000000" pitchFamily="50" charset="-128"/>
                <a:ea typeface="BIZ UDPゴシック" panose="020B0400000000000000" pitchFamily="50" charset="-128"/>
                <a:cs typeface="メイリオ" panose="020B0604030504040204" pitchFamily="50" charset="-128"/>
              </a:rPr>
              <a:t>2-8-31</a:t>
            </a: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 </a:t>
            </a:r>
            <a:endParaRPr lang="en-US" altLang="ja-JP" sz="1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100" dirty="0">
                <a:latin typeface="BIZ UDPゴシック" panose="020B0400000000000000" pitchFamily="50" charset="-128"/>
                <a:ea typeface="BIZ UDPゴシック" panose="020B0400000000000000" pitchFamily="50" charset="-128"/>
                <a:cs typeface="メイリオ" panose="020B0604030504040204" pitchFamily="50" charset="-128"/>
              </a:rPr>
              <a:t>0466(36)3002</a:t>
            </a:r>
            <a:r>
              <a:rPr lang="ja-JP" altLang="en-US" sz="1000" dirty="0">
                <a:latin typeface="BIZ UDPゴシック" panose="020B0400000000000000" pitchFamily="50" charset="-128"/>
                <a:ea typeface="BIZ UDPゴシック" panose="020B0400000000000000" pitchFamily="50" charset="-128"/>
                <a:cs typeface="メイリオ" panose="020B0604030504040204" pitchFamily="50" charset="-128"/>
              </a:rPr>
              <a:t>　  </a:t>
            </a:r>
            <a:endParaRPr lang="en-US" altLang="ja-JP" sz="10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0" name="正方形/長方形 39"/>
          <p:cNvSpPr/>
          <p:nvPr/>
        </p:nvSpPr>
        <p:spPr>
          <a:xfrm>
            <a:off x="769717" y="3131815"/>
            <a:ext cx="7294247" cy="338554"/>
          </a:xfrm>
          <a:prstGeom prst="rect">
            <a:avLst/>
          </a:prstGeom>
        </p:spPr>
        <p:txBody>
          <a:bodyPr wrap="square">
            <a:spAutoFit/>
          </a:bodyPr>
          <a:lstStyle/>
          <a:p>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rotWithShape="1">
          <a:blip r:embed="rId7"/>
          <a:srcRect l="66643"/>
          <a:stretch/>
        </p:blipFill>
        <p:spPr>
          <a:xfrm>
            <a:off x="5918125" y="8335250"/>
            <a:ext cx="710288" cy="551828"/>
          </a:xfrm>
          <a:prstGeom prst="rect">
            <a:avLst/>
          </a:prstGeom>
        </p:spPr>
      </p:pic>
      <p:sp>
        <p:nvSpPr>
          <p:cNvPr id="30" name="Rectangle 4"/>
          <p:cNvSpPr>
            <a:spLocks noChangeArrowheads="1"/>
          </p:cNvSpPr>
          <p:nvPr/>
        </p:nvSpPr>
        <p:spPr bwMode="auto">
          <a:xfrm>
            <a:off x="1718022" y="8264203"/>
            <a:ext cx="3751305" cy="84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514" tIns="13757" rIns="27514" bIns="137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275140"/>
            <a:endParaRPr lang="en-US" altLang="ja-JP" sz="900" dirty="0">
              <a:solidFill>
                <a:srgbClr val="002060"/>
              </a:solidFill>
              <a:latin typeface="BIZ UDPゴシック" panose="020B0400000000000000" pitchFamily="50" charset="-128"/>
              <a:ea typeface="BIZ UDPゴシック" panose="020B0400000000000000" pitchFamily="50" charset="-128"/>
            </a:endParaRPr>
          </a:p>
          <a:p>
            <a:pPr defTabSz="275140"/>
            <a:endParaRPr lang="en-US" altLang="ja-JP" sz="1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275140"/>
            <a:r>
              <a:rPr lang="ja-JP" altLang="en-US" sz="1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藤沢市みらい創造財団ホームページの</a:t>
            </a:r>
            <a:endParaRPr lang="en-US" altLang="ja-JP" sz="1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275140"/>
            <a:r>
              <a:rPr lang="ja-JP" altLang="en-US" sz="1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申込システムから申込・抽選　（要登録）</a:t>
            </a:r>
            <a:endParaRPr lang="ja-JP" altLang="en-US" sz="1100" dirty="0">
              <a:solidFill>
                <a:srgbClr val="002060"/>
              </a:solidFill>
              <a:latin typeface="BIZ UDPゴシック" panose="020B0400000000000000" pitchFamily="50" charset="-128"/>
              <a:ea typeface="BIZ UDPゴシック" panose="020B0400000000000000" pitchFamily="50" charset="-128"/>
            </a:endParaRPr>
          </a:p>
          <a:p>
            <a:pPr defTabSz="275140"/>
            <a:endParaRPr lang="ja-JP" altLang="en-US" sz="1100" dirty="0">
              <a:solidFill>
                <a:srgbClr val="002060"/>
              </a:solidFill>
              <a:latin typeface="BIZ UDPゴシック" panose="020B0400000000000000" pitchFamily="50" charset="-128"/>
              <a:ea typeface="BIZ UDPゴシック" panose="020B0400000000000000" pitchFamily="50" charset="-128"/>
            </a:endParaRPr>
          </a:p>
        </p:txBody>
      </p:sp>
      <p:pic>
        <p:nvPicPr>
          <p:cNvPr id="28" name="図 27"/>
          <p:cNvPicPr>
            <a:picLocks noChangeAspect="1"/>
          </p:cNvPicPr>
          <p:nvPr/>
        </p:nvPicPr>
        <p:blipFill>
          <a:blip r:embed="rId8"/>
          <a:stretch>
            <a:fillRect/>
          </a:stretch>
        </p:blipFill>
        <p:spPr>
          <a:xfrm>
            <a:off x="4108062" y="8661880"/>
            <a:ext cx="1243297" cy="245682"/>
          </a:xfrm>
          <a:prstGeom prst="rect">
            <a:avLst/>
          </a:prstGeom>
        </p:spPr>
      </p:pic>
      <p:pic>
        <p:nvPicPr>
          <p:cNvPr id="6" name="図 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46237">
            <a:off x="5953935" y="9161219"/>
            <a:ext cx="651118" cy="488339"/>
          </a:xfrm>
          <a:prstGeom prst="rect">
            <a:avLst/>
          </a:prstGeom>
        </p:spPr>
      </p:pic>
      <p:sp>
        <p:nvSpPr>
          <p:cNvPr id="8" name="楕円 7"/>
          <p:cNvSpPr/>
          <p:nvPr/>
        </p:nvSpPr>
        <p:spPr>
          <a:xfrm>
            <a:off x="180851" y="33355"/>
            <a:ext cx="2029681" cy="398098"/>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 name="テキスト ボックス 2"/>
          <p:cNvSpPr txBox="1"/>
          <p:nvPr/>
        </p:nvSpPr>
        <p:spPr>
          <a:xfrm>
            <a:off x="491725" y="503461"/>
            <a:ext cx="3552296" cy="769441"/>
          </a:xfrm>
          <a:prstGeom prst="rect">
            <a:avLst/>
          </a:prstGeom>
          <a:noFill/>
        </p:spPr>
        <p:txBody>
          <a:bodyPr wrap="square" rtlCol="0">
            <a:spAutoFit/>
          </a:bodyPr>
          <a:lstStyle/>
          <a:p>
            <a:pPr algn="ctr"/>
            <a:r>
              <a:rPr lang="en-US" altLang="ja-JP" sz="2400" b="1" dirty="0">
                <a:latin typeface="Bookman Old Style" panose="02050604050505020204" pitchFamily="18" charset="0"/>
              </a:rPr>
              <a:t>SDGs</a:t>
            </a:r>
            <a:r>
              <a:rPr lang="ja-JP" altLang="en-US" sz="2400" b="1" dirty="0">
                <a:latin typeface="Bookman Old Style" panose="02050604050505020204" pitchFamily="18" charset="0"/>
              </a:rPr>
              <a:t>プロジェクト</a:t>
            </a:r>
            <a:endParaRPr lang="en-US" altLang="ja-JP" sz="2400" b="1" dirty="0">
              <a:latin typeface="Bookman Old Style" panose="02050604050505020204" pitchFamily="18" charset="0"/>
            </a:endParaRPr>
          </a:p>
          <a:p>
            <a:pPr algn="ctr"/>
            <a:r>
              <a:rPr lang="ja-JP" altLang="en-US" sz="2000" b="1" dirty="0">
                <a:latin typeface="Bookman Old Style" panose="02050604050505020204" pitchFamily="18" charset="0"/>
              </a:rPr>
              <a:t>　　　　　　　　企業共催</a:t>
            </a:r>
          </a:p>
        </p:txBody>
      </p:sp>
      <p:sp>
        <p:nvSpPr>
          <p:cNvPr id="16" name="正方形/長方形 15"/>
          <p:cNvSpPr/>
          <p:nvPr/>
        </p:nvSpPr>
        <p:spPr>
          <a:xfrm>
            <a:off x="2517650" y="949356"/>
            <a:ext cx="6264696" cy="1138773"/>
          </a:xfrm>
          <a:prstGeom prst="rect">
            <a:avLst/>
          </a:prstGeom>
        </p:spPr>
        <p:txBody>
          <a:bodyPr wrap="square">
            <a:spAutoFit/>
          </a:bodyPr>
          <a:lstStyle/>
          <a:p>
            <a:endParaRPr lang="en-US" altLang="ja-JP"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oto Sans JP"/>
            </a:endParaRPr>
          </a:p>
          <a:p>
            <a:r>
              <a:rPr lang="ja-JP"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oto Sans JP"/>
              </a:rPr>
              <a:t>お寿司で学ぶ</a:t>
            </a:r>
            <a:r>
              <a:rPr lang="en-US" altLang="ja-JP"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oto Sans JP"/>
              </a:rPr>
              <a:t>SDGs</a:t>
            </a:r>
            <a:r>
              <a:rPr lang="ja-JP"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oto Sans JP"/>
              </a:rPr>
              <a:t>！</a:t>
            </a:r>
            <a:endParaRPr lang="ja-JP"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8" name="図 17"/>
          <p:cNvPicPr>
            <a:picLocks noChangeAspect="1"/>
          </p:cNvPicPr>
          <p:nvPr/>
        </p:nvPicPr>
        <p:blipFill>
          <a:blip r:embed="rId10"/>
          <a:stretch>
            <a:fillRect/>
          </a:stretch>
        </p:blipFill>
        <p:spPr>
          <a:xfrm>
            <a:off x="4909181" y="575469"/>
            <a:ext cx="559728" cy="559728"/>
          </a:xfrm>
          <a:prstGeom prst="rect">
            <a:avLst/>
          </a:prstGeom>
        </p:spPr>
      </p:pic>
      <p:pic>
        <p:nvPicPr>
          <p:cNvPr id="19" name="図 18"/>
          <p:cNvPicPr>
            <a:picLocks noChangeAspect="1"/>
          </p:cNvPicPr>
          <p:nvPr/>
        </p:nvPicPr>
        <p:blipFill>
          <a:blip r:embed="rId11"/>
          <a:stretch>
            <a:fillRect/>
          </a:stretch>
        </p:blipFill>
        <p:spPr>
          <a:xfrm>
            <a:off x="5573957" y="575469"/>
            <a:ext cx="559728" cy="559728"/>
          </a:xfrm>
          <a:prstGeom prst="rect">
            <a:avLst/>
          </a:prstGeom>
        </p:spPr>
      </p:pic>
      <p:pic>
        <p:nvPicPr>
          <p:cNvPr id="20" name="図 19"/>
          <p:cNvPicPr>
            <a:picLocks noChangeAspect="1"/>
          </p:cNvPicPr>
          <p:nvPr/>
        </p:nvPicPr>
        <p:blipFill>
          <a:blip r:embed="rId12"/>
          <a:stretch>
            <a:fillRect/>
          </a:stretch>
        </p:blipFill>
        <p:spPr>
          <a:xfrm>
            <a:off x="6224436" y="575469"/>
            <a:ext cx="558271" cy="558271"/>
          </a:xfrm>
          <a:prstGeom prst="rect">
            <a:avLst/>
          </a:prstGeom>
        </p:spPr>
      </p:pic>
      <p:sp>
        <p:nvSpPr>
          <p:cNvPr id="25" name="正方形/長方形 24"/>
          <p:cNvSpPr/>
          <p:nvPr/>
        </p:nvSpPr>
        <p:spPr>
          <a:xfrm>
            <a:off x="2890618" y="2162657"/>
            <a:ext cx="7442199" cy="1077218"/>
          </a:xfrm>
          <a:prstGeom prst="rect">
            <a:avLst/>
          </a:prstGeom>
        </p:spPr>
        <p:txBody>
          <a:bodyPr wrap="square">
            <a:spAutoFit/>
          </a:bodyPr>
          <a:lstStyle/>
          <a:p>
            <a:r>
              <a:rPr lang="ja-JP" altLang="en-US" sz="1600" u="sng" dirty="0">
                <a:latin typeface="BIZ UDP明朝 Medium" panose="02020500000000000000" pitchFamily="18" charset="-128"/>
                <a:ea typeface="BIZ UDP明朝 Medium" panose="02020500000000000000" pitchFamily="18" charset="-128"/>
              </a:rPr>
              <a:t>未来ではお寿司が食べられなくなる</a:t>
            </a:r>
            <a:r>
              <a:rPr lang="en-US" altLang="ja-JP" sz="1600" u="sng" dirty="0">
                <a:latin typeface="BIZ UDP明朝 Medium" panose="02020500000000000000" pitchFamily="18" charset="-128"/>
                <a:ea typeface="BIZ UDP明朝 Medium" panose="02020500000000000000" pitchFamily="18" charset="-128"/>
              </a:rPr>
              <a:t>⁉</a:t>
            </a:r>
          </a:p>
          <a:p>
            <a:r>
              <a:rPr lang="ja-JP" altLang="en-US" sz="1600" u="sng" dirty="0">
                <a:latin typeface="BIZ UDP明朝 Medium" panose="02020500000000000000" pitchFamily="18" charset="-128"/>
                <a:ea typeface="BIZ UDP明朝 Medium" panose="02020500000000000000" pitchFamily="18" charset="-128"/>
              </a:rPr>
              <a:t>お寿司屋さんゲームを通して、</a:t>
            </a:r>
            <a:endParaRPr lang="en-US" altLang="ja-JP" sz="1600" u="sng" dirty="0">
              <a:latin typeface="BIZ UDP明朝 Medium" panose="02020500000000000000" pitchFamily="18" charset="-128"/>
              <a:ea typeface="BIZ UDP明朝 Medium" panose="02020500000000000000" pitchFamily="18" charset="-128"/>
            </a:endParaRPr>
          </a:p>
          <a:p>
            <a:r>
              <a:rPr lang="ja-JP" altLang="en-US" sz="1600" u="sng" dirty="0">
                <a:latin typeface="BIZ UDP明朝 Medium" panose="02020500000000000000" pitchFamily="18" charset="-128"/>
                <a:ea typeface="BIZ UDP明朝 Medium" panose="02020500000000000000" pitchFamily="18" charset="-128"/>
              </a:rPr>
              <a:t>食品ロスの課題について考えてみよう！</a:t>
            </a:r>
            <a:r>
              <a:rPr lang="en-US" altLang="ja-JP" sz="1600" u="sng" dirty="0">
                <a:latin typeface="BIZ UDP明朝 Medium" panose="02020500000000000000" pitchFamily="18" charset="-128"/>
                <a:ea typeface="BIZ UDP明朝 Medium" panose="02020500000000000000" pitchFamily="18" charset="-128"/>
              </a:rPr>
              <a:t/>
            </a:r>
            <a:br>
              <a:rPr lang="en-US" altLang="ja-JP" sz="1600" u="sng" dirty="0">
                <a:latin typeface="BIZ UDP明朝 Medium" panose="02020500000000000000" pitchFamily="18" charset="-128"/>
                <a:ea typeface="BIZ UDP明朝 Medium" panose="02020500000000000000" pitchFamily="18" charset="-128"/>
              </a:rPr>
            </a:br>
            <a:endParaRPr lang="ja-JP" altLang="en-US" sz="1600" u="sng" dirty="0">
              <a:latin typeface="BIZ UDP明朝 Medium" panose="02020500000000000000" pitchFamily="18" charset="-128"/>
              <a:ea typeface="BIZ UDP明朝 Medium" panose="02020500000000000000" pitchFamily="18" charset="-128"/>
            </a:endParaRPr>
          </a:p>
        </p:txBody>
      </p:sp>
      <p:pic>
        <p:nvPicPr>
          <p:cNvPr id="4" name="図 3"/>
          <p:cNvPicPr>
            <a:picLocks noChangeAspect="1"/>
          </p:cNvPicPr>
          <p:nvPr/>
        </p:nvPicPr>
        <p:blipFill>
          <a:blip r:embed="rId13">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371373" y="8820923"/>
            <a:ext cx="1633162" cy="1056112"/>
          </a:xfrm>
          <a:prstGeom prst="rect">
            <a:avLst/>
          </a:prstGeom>
        </p:spPr>
      </p:pic>
      <p:pic>
        <p:nvPicPr>
          <p:cNvPr id="5" name="図 4"/>
          <p:cNvPicPr>
            <a:picLocks noChangeAspect="1"/>
          </p:cNvPicPr>
          <p:nvPr/>
        </p:nvPicPr>
        <p:blipFill>
          <a:blip r:embed="rId14"/>
          <a:stretch>
            <a:fillRect/>
          </a:stretch>
        </p:blipFill>
        <p:spPr>
          <a:xfrm>
            <a:off x="-137370" y="359445"/>
            <a:ext cx="989795" cy="989795"/>
          </a:xfrm>
          <a:prstGeom prst="rect">
            <a:avLst/>
          </a:prstGeom>
        </p:spPr>
      </p:pic>
      <p:pic>
        <p:nvPicPr>
          <p:cNvPr id="32" name="図 31"/>
          <p:cNvPicPr>
            <a:picLocks noChangeAspect="1"/>
          </p:cNvPicPr>
          <p:nvPr/>
        </p:nvPicPr>
        <p:blipFill>
          <a:blip r:embed="rId15"/>
          <a:stretch>
            <a:fillRect/>
          </a:stretch>
        </p:blipFill>
        <p:spPr>
          <a:xfrm>
            <a:off x="2347901" y="-595"/>
            <a:ext cx="2206568" cy="419694"/>
          </a:xfrm>
          <a:prstGeom prst="rect">
            <a:avLst/>
          </a:prstGeom>
        </p:spPr>
      </p:pic>
      <p:sp>
        <p:nvSpPr>
          <p:cNvPr id="2" name="正方形/長方形 1"/>
          <p:cNvSpPr/>
          <p:nvPr/>
        </p:nvSpPr>
        <p:spPr>
          <a:xfrm>
            <a:off x="1" y="-595"/>
            <a:ext cx="2410821" cy="523220"/>
          </a:xfrm>
          <a:prstGeom prst="rect">
            <a:avLst/>
          </a:prstGeom>
          <a:noFill/>
        </p:spPr>
        <p:txBody>
          <a:bodyPr wrap="square" lIns="91440" tIns="45720" rIns="91440" bIns="45720">
            <a:spAutoFit/>
          </a:bodyPr>
          <a:lstStyle/>
          <a:p>
            <a:pPr algn="ctr"/>
            <a:r>
              <a:rPr lang="ja-JP" alt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夏休み企画</a:t>
            </a:r>
          </a:p>
        </p:txBody>
      </p:sp>
      <p:sp>
        <p:nvSpPr>
          <p:cNvPr id="9" name="AutoShape 2" descr="魚シルエットイラストのフリー素材｜イラストイメージ"/>
          <p:cNvSpPr>
            <a:spLocks noChangeAspect="1" noChangeArrowheads="1"/>
          </p:cNvSpPr>
          <p:nvPr/>
        </p:nvSpPr>
        <p:spPr bwMode="auto">
          <a:xfrm>
            <a:off x="155575" y="865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tretch>
            <a:fillRect/>
          </a:stretch>
        </p:blipFill>
        <p:spPr>
          <a:xfrm>
            <a:off x="-27384" y="1295549"/>
            <a:ext cx="2657354" cy="2145568"/>
          </a:xfrm>
          <a:prstGeom prst="rect">
            <a:avLst/>
          </a:prstGeom>
        </p:spPr>
      </p:pic>
      <p:pic>
        <p:nvPicPr>
          <p:cNvPr id="24" name="図 23"/>
          <p:cNvPicPr>
            <a:picLocks noChangeAspect="1"/>
          </p:cNvPicPr>
          <p:nvPr/>
        </p:nvPicPr>
        <p:blipFill>
          <a:blip r:embed="rId18" cstate="print">
            <a:extLst>
              <a:ext uri="{BEBA8EAE-BF5A-486C-A8C5-ECC9F3942E4B}">
                <a14:imgProps xmlns:a14="http://schemas.microsoft.com/office/drawing/2010/main">
                  <a14:imgLayer r:embed="rId19">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33298" y="5469275"/>
            <a:ext cx="1366551" cy="911034"/>
          </a:xfrm>
          <a:prstGeom prst="ellipse">
            <a:avLst/>
          </a:prstGeom>
        </p:spPr>
      </p:pic>
      <p:pic>
        <p:nvPicPr>
          <p:cNvPr id="36" name="図 35"/>
          <p:cNvPicPr>
            <a:picLocks noChangeAspect="1"/>
          </p:cNvPicPr>
          <p:nvPr/>
        </p:nvPicPr>
        <p:blipFill>
          <a:blip r:embed="rId20" cstate="print">
            <a:extLst>
              <a:ext uri="{BEBA8EAE-BF5A-486C-A8C5-ECC9F3942E4B}">
                <a14:imgProps xmlns:a14="http://schemas.microsoft.com/office/drawing/2010/main">
                  <a14:imgLayer r:embed="rId21">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51359" y="6027894"/>
            <a:ext cx="1336619" cy="891078"/>
          </a:xfrm>
          <a:prstGeom prst="ellipse">
            <a:avLst/>
          </a:prstGeom>
        </p:spPr>
      </p:pic>
      <p:sp>
        <p:nvSpPr>
          <p:cNvPr id="35" name="テキスト ボックス 34"/>
          <p:cNvSpPr txBox="1"/>
          <p:nvPr/>
        </p:nvSpPr>
        <p:spPr>
          <a:xfrm>
            <a:off x="1519312" y="1123513"/>
            <a:ext cx="2347260" cy="200055"/>
          </a:xfrm>
          <a:prstGeom prst="rect">
            <a:avLst/>
          </a:prstGeom>
          <a:noFill/>
        </p:spPr>
        <p:txBody>
          <a:bodyPr wrap="square" rtlCol="0">
            <a:spAutoFit/>
          </a:bodyPr>
          <a:lstStyle/>
          <a:p>
            <a:r>
              <a:rPr lang="ja-JP" altLang="en-US" sz="700" dirty="0" smtClean="0"/>
              <a:t>写真提供</a:t>
            </a:r>
            <a:r>
              <a:rPr lang="ja-JP" altLang="en-US" sz="700" dirty="0"/>
              <a:t>：</a:t>
            </a:r>
            <a:r>
              <a:rPr lang="ja-JP" altLang="en-US" sz="700" dirty="0" err="1" smtClean="0"/>
              <a:t>くら</a:t>
            </a:r>
            <a:r>
              <a:rPr lang="ja-JP" altLang="en-US" sz="700" dirty="0" smtClean="0"/>
              <a:t>寿司㈱</a:t>
            </a:r>
            <a:endParaRPr lang="ja-JP" altLang="en-US" sz="700" dirty="0"/>
          </a:p>
        </p:txBody>
      </p:sp>
      <p:sp>
        <p:nvSpPr>
          <p:cNvPr id="14" name="正方形/長方形 13"/>
          <p:cNvSpPr/>
          <p:nvPr/>
        </p:nvSpPr>
        <p:spPr>
          <a:xfrm>
            <a:off x="1609153" y="7415402"/>
            <a:ext cx="4765287" cy="861774"/>
          </a:xfrm>
          <a:prstGeom prst="rect">
            <a:avLst/>
          </a:prstGeom>
        </p:spPr>
        <p:txBody>
          <a:bodyPr wrap="square">
            <a:spAutoFit/>
          </a:bodyPr>
          <a:lstStyle/>
          <a:p>
            <a:r>
              <a:rPr lang="ja-JP" altLang="en-US" sz="1000" b="1" u="sng" dirty="0" smtClean="0">
                <a:latin typeface="BIZ UDP明朝 Medium" panose="02020500000000000000" pitchFamily="18" charset="-128"/>
                <a:ea typeface="BIZ UDP明朝 Medium" panose="02020500000000000000" pitchFamily="18" charset="-128"/>
                <a:cs typeface="メイリオ"/>
              </a:rPr>
              <a:t>・当日取材が入る</a:t>
            </a:r>
            <a:r>
              <a:rPr lang="ja-JP" altLang="en-US" sz="1000" b="1" u="sng" dirty="0">
                <a:latin typeface="BIZ UDP明朝 Medium" panose="02020500000000000000" pitchFamily="18" charset="-128"/>
                <a:ea typeface="BIZ UDP明朝 Medium" panose="02020500000000000000" pitchFamily="18" charset="-128"/>
                <a:cs typeface="メイリオ"/>
              </a:rPr>
              <a:t>可能性がありますご承知おきください</a:t>
            </a:r>
            <a:endParaRPr lang="en-US" altLang="ja-JP" sz="1000" b="1" u="sng" dirty="0">
              <a:latin typeface="BIZ UDP明朝 Medium" panose="02020500000000000000" pitchFamily="18" charset="-128"/>
              <a:ea typeface="BIZ UDP明朝 Medium" panose="02020500000000000000" pitchFamily="18" charset="-128"/>
              <a:cs typeface="メイリオ"/>
            </a:endParaRPr>
          </a:p>
          <a:p>
            <a:r>
              <a:rPr lang="ja-JP" altLang="en-US" sz="1000" b="1" u="sng" dirty="0" smtClean="0">
                <a:latin typeface="BIZ UDP明朝 Medium" panose="02020500000000000000" pitchFamily="18" charset="-128"/>
                <a:ea typeface="BIZ UDP明朝 Medium" panose="02020500000000000000" pitchFamily="18" charset="-128"/>
                <a:cs typeface="メイリオ"/>
              </a:rPr>
              <a:t>・当事業内</a:t>
            </a:r>
            <a:r>
              <a:rPr lang="ja-JP" altLang="en-US" sz="1000" b="1" u="sng" dirty="0">
                <a:latin typeface="BIZ UDP明朝 Medium" panose="02020500000000000000" pitchFamily="18" charset="-128"/>
                <a:ea typeface="BIZ UDP明朝 Medium" panose="02020500000000000000" pitchFamily="18" charset="-128"/>
                <a:cs typeface="メイリオ"/>
              </a:rPr>
              <a:t>において発生した事故・怪我・病気などの</a:t>
            </a:r>
            <a:endParaRPr lang="en-US" altLang="ja-JP" sz="1000" b="1" u="sng" dirty="0">
              <a:latin typeface="BIZ UDP明朝 Medium" panose="02020500000000000000" pitchFamily="18" charset="-128"/>
              <a:ea typeface="BIZ UDP明朝 Medium" panose="02020500000000000000" pitchFamily="18" charset="-128"/>
              <a:cs typeface="メイリオ"/>
            </a:endParaRPr>
          </a:p>
          <a:p>
            <a:r>
              <a:rPr lang="ja-JP" altLang="en-US" sz="1000" b="1" u="sng" dirty="0" smtClean="0">
                <a:latin typeface="BIZ UDP明朝 Medium" panose="02020500000000000000" pitchFamily="18" charset="-128"/>
                <a:ea typeface="BIZ UDP明朝 Medium" panose="02020500000000000000" pitchFamily="18" charset="-128"/>
                <a:cs typeface="メイリオ"/>
              </a:rPr>
              <a:t>　責任</a:t>
            </a:r>
            <a:r>
              <a:rPr lang="ja-JP" altLang="en-US" sz="1000" b="1" u="sng" dirty="0">
                <a:latin typeface="BIZ UDP明朝 Medium" panose="02020500000000000000" pitchFamily="18" charset="-128"/>
                <a:ea typeface="BIZ UDP明朝 Medium" panose="02020500000000000000" pitchFamily="18" charset="-128"/>
                <a:cs typeface="メイリオ"/>
              </a:rPr>
              <a:t>は一切負いかねます事をあらかじめご了承</a:t>
            </a:r>
            <a:r>
              <a:rPr lang="ja-JP" altLang="en-US" sz="1000" b="1" u="sng" dirty="0" smtClean="0">
                <a:latin typeface="BIZ UDP明朝 Medium" panose="02020500000000000000" pitchFamily="18" charset="-128"/>
                <a:ea typeface="BIZ UDP明朝 Medium" panose="02020500000000000000" pitchFamily="18" charset="-128"/>
                <a:cs typeface="メイリオ"/>
              </a:rPr>
              <a:t>ください</a:t>
            </a:r>
            <a:endParaRPr lang="en-US" altLang="ja-JP" sz="1000" b="1" u="sng" dirty="0" smtClean="0">
              <a:latin typeface="BIZ UDP明朝 Medium" panose="02020500000000000000" pitchFamily="18" charset="-128"/>
              <a:ea typeface="BIZ UDP明朝 Medium" panose="02020500000000000000" pitchFamily="18" charset="-128"/>
              <a:cs typeface="メイリオ"/>
            </a:endParaRPr>
          </a:p>
          <a:p>
            <a:r>
              <a:rPr lang="ja-JP" altLang="en-US" sz="1000" b="1" u="sng" dirty="0" smtClean="0">
                <a:latin typeface="BIZ UDP明朝 Medium" panose="02020500000000000000" pitchFamily="18" charset="-128"/>
                <a:ea typeface="BIZ UDP明朝 Medium" panose="02020500000000000000" pitchFamily="18" charset="-128"/>
                <a:cs typeface="メイリオ"/>
              </a:rPr>
              <a:t>・</a:t>
            </a:r>
            <a:r>
              <a:rPr lang="en-US" altLang="ja-JP" sz="1000" b="1" u="sng" dirty="0" smtClean="0">
                <a:latin typeface="BIZ UDP明朝 Medium" panose="02020500000000000000" pitchFamily="18" charset="-128"/>
                <a:ea typeface="BIZ UDP明朝 Medium" panose="02020500000000000000" pitchFamily="18" charset="-128"/>
                <a:cs typeface="メイリオ"/>
              </a:rPr>
              <a:t>37.5</a:t>
            </a:r>
            <a:r>
              <a:rPr lang="ja-JP" altLang="en-US" sz="1000" b="1" u="sng" dirty="0" smtClean="0">
                <a:latin typeface="BIZ UDP明朝 Medium" panose="02020500000000000000" pitchFamily="18" charset="-128"/>
                <a:ea typeface="BIZ UDP明朝 Medium" panose="02020500000000000000" pitchFamily="18" charset="-128"/>
                <a:cs typeface="メイリオ"/>
              </a:rPr>
              <a:t>℃以上の方は参加をお断りいたします</a:t>
            </a:r>
            <a:endParaRPr lang="en-US" altLang="ja-JP" sz="1000" b="1" u="sng" dirty="0" smtClean="0">
              <a:latin typeface="BIZ UDP明朝 Medium" panose="02020500000000000000" pitchFamily="18" charset="-128"/>
              <a:ea typeface="BIZ UDP明朝 Medium" panose="02020500000000000000" pitchFamily="18" charset="-128"/>
              <a:cs typeface="メイリオ"/>
            </a:endParaRPr>
          </a:p>
          <a:p>
            <a:r>
              <a:rPr lang="ja-JP" altLang="en-US" sz="1000" b="1" u="sng" dirty="0" smtClean="0">
                <a:latin typeface="BIZ UDP明朝 Medium" panose="02020500000000000000" pitchFamily="18" charset="-128"/>
                <a:ea typeface="BIZ UDP明朝 Medium" panose="02020500000000000000" pitchFamily="18" charset="-128"/>
                <a:cs typeface="メイリオ"/>
              </a:rPr>
              <a:t>・お申し込み後のキャンセルはやむ負えない場合をのぞきお控えください</a:t>
            </a:r>
            <a:endParaRPr lang="en-US" altLang="ja-JP" sz="1000" b="1" u="sng" dirty="0">
              <a:latin typeface="BIZ UDP明朝 Medium" panose="02020500000000000000" pitchFamily="18" charset="-128"/>
              <a:ea typeface="BIZ UDP明朝 Medium" panose="02020500000000000000" pitchFamily="18" charset="-128"/>
              <a:cs typeface="メイリオ"/>
            </a:endParaRPr>
          </a:p>
        </p:txBody>
      </p:sp>
      <p:sp>
        <p:nvSpPr>
          <p:cNvPr id="13" name="テキスト ボックス 12"/>
          <p:cNvSpPr txBox="1"/>
          <p:nvPr/>
        </p:nvSpPr>
        <p:spPr>
          <a:xfrm>
            <a:off x="3627144" y="3035701"/>
            <a:ext cx="3230856" cy="276999"/>
          </a:xfrm>
          <a:prstGeom prst="rect">
            <a:avLst/>
          </a:prstGeom>
          <a:noFill/>
        </p:spPr>
        <p:txBody>
          <a:bodyPr wrap="square" rtlCol="0">
            <a:spAutoFit/>
          </a:bodyPr>
          <a:lstStyle/>
          <a:p>
            <a:r>
              <a:rPr kumimoji="1" lang="en-US" altLang="ja-JP" sz="1200" dirty="0" smtClean="0">
                <a:latin typeface="BIZ UDP明朝 Medium" panose="02020500000000000000" pitchFamily="18" charset="-128"/>
                <a:ea typeface="BIZ UDP明朝 Medium" panose="02020500000000000000" pitchFamily="18" charset="-128"/>
              </a:rPr>
              <a:t>※</a:t>
            </a:r>
            <a:r>
              <a:rPr kumimoji="1" lang="ja-JP" altLang="en-US" sz="1200" dirty="0" smtClean="0">
                <a:latin typeface="BIZ UDP明朝 Medium" panose="02020500000000000000" pitchFamily="18" charset="-128"/>
                <a:ea typeface="BIZ UDP明朝 Medium" panose="02020500000000000000" pitchFamily="18" charset="-128"/>
              </a:rPr>
              <a:t>お寿司の試食などはございません</a:t>
            </a:r>
            <a:endParaRPr kumimoji="1" lang="ja-JP" altLang="en-US" sz="1200" dirty="0">
              <a:latin typeface="BIZ UDP明朝 Medium" panose="02020500000000000000" pitchFamily="18" charset="-128"/>
              <a:ea typeface="BIZ UDP明朝 Medium" panose="02020500000000000000" pitchFamily="18" charset="-128"/>
            </a:endParaRPr>
          </a:p>
        </p:txBody>
      </p:sp>
      <p:pic>
        <p:nvPicPr>
          <p:cNvPr id="37" name="table"/>
          <p:cNvPicPr>
            <a:picLocks noChangeAspect="1"/>
          </p:cNvPicPr>
          <p:nvPr/>
        </p:nvPicPr>
        <p:blipFill>
          <a:blip r:embed="rId22"/>
          <a:stretch>
            <a:fillRect/>
          </a:stretch>
        </p:blipFill>
        <p:spPr>
          <a:xfrm>
            <a:off x="-39083" y="9148913"/>
            <a:ext cx="5175211" cy="6238999"/>
          </a:xfrm>
          <a:prstGeom prst="rect">
            <a:avLst/>
          </a:prstGeom>
        </p:spPr>
      </p:pic>
      <p:sp>
        <p:nvSpPr>
          <p:cNvPr id="10" name="正方形/長方形 9"/>
          <p:cNvSpPr/>
          <p:nvPr/>
        </p:nvSpPr>
        <p:spPr>
          <a:xfrm>
            <a:off x="44623" y="9128652"/>
            <a:ext cx="4372217" cy="1023881"/>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1847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2328</TotalTime>
  <Words>346</Words>
  <Application>Microsoft Office PowerPoint</Application>
  <PresentationFormat>ユーザー設定</PresentationFormat>
  <Paragraphs>40</Paragraphs>
  <Slides>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vt:i4>
      </vt:variant>
    </vt:vector>
  </HeadingPairs>
  <TitlesOfParts>
    <vt:vector size="15" baseType="lpstr">
      <vt:lpstr>BIZ UDPゴシック</vt:lpstr>
      <vt:lpstr>BIZ UDP明朝 Medium</vt:lpstr>
      <vt:lpstr>ＭＳ Ｐゴシック</vt:lpstr>
      <vt:lpstr>ＭＳ ゴシック</vt:lpstr>
      <vt:lpstr>Noto Sans JP</vt:lpstr>
      <vt:lpstr>メイリオ</vt:lpstr>
      <vt:lpstr>游ゴシック</vt:lpstr>
      <vt:lpstr>游ゴシック Light</vt:lpstr>
      <vt:lpstr>Arial</vt:lpstr>
      <vt:lpstr>Bookman Old Style</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季節外れの スノードーム</dc:title>
  <dc:creator>tsujido</dc:creator>
  <cp:lastModifiedBy>辻堂青少年会館</cp:lastModifiedBy>
  <cp:revision>194</cp:revision>
  <cp:lastPrinted>2022-07-06T00:42:40Z</cp:lastPrinted>
  <dcterms:created xsi:type="dcterms:W3CDTF">2014-04-12T03:34:03Z</dcterms:created>
  <dcterms:modified xsi:type="dcterms:W3CDTF">2022-07-06T06:47:24Z</dcterms:modified>
</cp:coreProperties>
</file>