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108"/>
    <a:srgbClr val="29C7FF"/>
    <a:srgbClr val="19B8FF"/>
    <a:srgbClr val="F248D2"/>
    <a:srgbClr val="F793E4"/>
    <a:srgbClr val="CCFF66"/>
    <a:srgbClr val="D9EECE"/>
    <a:srgbClr val="D3EBC7"/>
    <a:srgbClr val="CCE8BE"/>
    <a:srgbClr val="E9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33754" cy="496644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357" y="0"/>
            <a:ext cx="2933754" cy="496644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100C5F58-693B-4DF5-97D8-2B19E16B609C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238250"/>
            <a:ext cx="231298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1" tIns="45506" rIns="91011" bIns="455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387" y="4765567"/>
            <a:ext cx="5415919" cy="3898812"/>
          </a:xfrm>
          <a:prstGeom prst="rect">
            <a:avLst/>
          </a:prstGeom>
        </p:spPr>
        <p:txBody>
          <a:bodyPr vert="horz" lIns="91011" tIns="45506" rIns="91011" bIns="455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06184"/>
            <a:ext cx="2933754" cy="496644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357" y="9406184"/>
            <a:ext cx="2933754" cy="496644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5474BE93-72C3-4F9F-A259-F6B4FF6A8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95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97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06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50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9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94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10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56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0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42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62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06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2000">
              <a:schemeClr val="bg1"/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EC8F-5DEF-4D5B-B55B-92F156A9D250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57BD-0F79-4EAB-9797-48513D7D2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18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2.wdp"/><Relationship Id="rId34" Type="http://schemas.openxmlformats.org/officeDocument/2006/relationships/image" Target="../media/image30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1.jpeg"/><Relationship Id="rId33" Type="http://schemas.openxmlformats.org/officeDocument/2006/relationships/image" Target="../media/image29.jpeg"/><Relationship Id="rId38" Type="http://schemas.openxmlformats.org/officeDocument/2006/relationships/image" Target="../media/image34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jpe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3EAE53FA-3941-4F52-AD9D-358EAB8C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-4243"/>
            <a:ext cx="6853278" cy="9129880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5E621D6E-34F4-44E9-A8E7-E24950C5B6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470">
            <a:off x="83469" y="1465106"/>
            <a:ext cx="873697" cy="919681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86AB0B3-B1DF-49AF-8D07-6A669727EBEB}"/>
              </a:ext>
            </a:extLst>
          </p:cNvPr>
          <p:cNvSpPr/>
          <p:nvPr/>
        </p:nvSpPr>
        <p:spPr>
          <a:xfrm>
            <a:off x="-717083" y="8988633"/>
            <a:ext cx="8269490" cy="1455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99B56116-E764-44F6-931B-BD8A33A8A26F}"/>
              </a:ext>
            </a:extLst>
          </p:cNvPr>
          <p:cNvSpPr/>
          <p:nvPr/>
        </p:nvSpPr>
        <p:spPr>
          <a:xfrm>
            <a:off x="250958" y="9166667"/>
            <a:ext cx="304667" cy="289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D72E4337-3FAB-43DC-A486-20B4F1030642}"/>
              </a:ext>
            </a:extLst>
          </p:cNvPr>
          <p:cNvSpPr/>
          <p:nvPr/>
        </p:nvSpPr>
        <p:spPr>
          <a:xfrm>
            <a:off x="250957" y="9504161"/>
            <a:ext cx="304667" cy="289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32B5524-4A9E-4663-B83A-AB23BDF6948D}"/>
              </a:ext>
            </a:extLst>
          </p:cNvPr>
          <p:cNvSpPr/>
          <p:nvPr/>
        </p:nvSpPr>
        <p:spPr>
          <a:xfrm>
            <a:off x="-2166028" y="2726649"/>
            <a:ext cx="1394973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長後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2CA6406-9617-44EB-B00C-7E400B3B0610}"/>
              </a:ext>
            </a:extLst>
          </p:cNvPr>
          <p:cNvSpPr/>
          <p:nvPr/>
        </p:nvSpPr>
        <p:spPr>
          <a:xfrm rot="21434804">
            <a:off x="-127231" y="74400"/>
            <a:ext cx="5815319" cy="101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spc="-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みらい子ども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34DE429-0E09-4665-9CBC-805E2EA249FD}"/>
              </a:ext>
            </a:extLst>
          </p:cNvPr>
          <p:cNvSpPr/>
          <p:nvPr/>
        </p:nvSpPr>
        <p:spPr>
          <a:xfrm rot="21432223">
            <a:off x="-142580" y="70166"/>
            <a:ext cx="5815319" cy="101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spc="-300" dirty="0">
                <a:ln w="76200">
                  <a:noFill/>
                </a:ln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み</a:t>
            </a:r>
            <a:r>
              <a:rPr kumimoji="1" lang="ja-JP" altLang="en-US" sz="7200" spc="-300" dirty="0">
                <a:ln w="76200">
                  <a:noFill/>
                </a:ln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ら</a:t>
            </a:r>
            <a:r>
              <a:rPr kumimoji="1" lang="ja-JP" altLang="en-US" sz="7200" spc="-300" dirty="0">
                <a:ln w="76200">
                  <a:noFill/>
                </a:ln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</a:t>
            </a:r>
            <a:r>
              <a:rPr kumimoji="1" lang="ja-JP" altLang="en-US" sz="7200" spc="-300" dirty="0">
                <a:ln w="76200">
                  <a:noFill/>
                </a:ln>
                <a:solidFill>
                  <a:srgbClr val="F793E4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子</a:t>
            </a:r>
            <a:r>
              <a:rPr kumimoji="1" lang="ja-JP" altLang="en-US" sz="7200" spc="-300" dirty="0">
                <a:ln w="76200">
                  <a:noFill/>
                </a:ln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</a:t>
            </a:r>
            <a:r>
              <a:rPr kumimoji="1" lang="ja-JP" altLang="en-US" sz="7200" spc="-300" dirty="0">
                <a:ln w="76200">
                  <a:noFill/>
                </a:ln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D5BBE27-D752-4361-B6F1-C6905E27F888}"/>
              </a:ext>
            </a:extLst>
          </p:cNvPr>
          <p:cNvSpPr/>
          <p:nvPr/>
        </p:nvSpPr>
        <p:spPr>
          <a:xfrm rot="21414803">
            <a:off x="225471" y="1044589"/>
            <a:ext cx="5395679" cy="101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フェスタ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9CDBEF4-C496-45DC-98C6-0B17E81B76C3}"/>
              </a:ext>
            </a:extLst>
          </p:cNvPr>
          <p:cNvSpPr/>
          <p:nvPr/>
        </p:nvSpPr>
        <p:spPr>
          <a:xfrm rot="21382302">
            <a:off x="241003" y="1036948"/>
            <a:ext cx="5395679" cy="101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n w="76200">
                  <a:noFill/>
                </a:ln>
                <a:solidFill>
                  <a:srgbClr val="92D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フ</a:t>
            </a:r>
            <a:r>
              <a:rPr kumimoji="1" lang="ja-JP" altLang="en-US" sz="7200" dirty="0">
                <a:ln w="76200">
                  <a:noFill/>
                </a:ln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ェ</a:t>
            </a:r>
            <a:r>
              <a:rPr kumimoji="1" lang="ja-JP" altLang="en-US" sz="7200" dirty="0">
                <a:ln w="76200">
                  <a:noFill/>
                </a:ln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ス</a:t>
            </a:r>
            <a:r>
              <a:rPr kumimoji="1" lang="ja-JP" altLang="en-US" sz="7200" dirty="0">
                <a:ln w="76200">
                  <a:noFill/>
                </a:ln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タ</a:t>
            </a: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7FEF2148-8A62-42AD-B49E-F10E2ADCA2A1}"/>
              </a:ext>
            </a:extLst>
          </p:cNvPr>
          <p:cNvGrpSpPr/>
          <p:nvPr/>
        </p:nvGrpSpPr>
        <p:grpSpPr>
          <a:xfrm rot="21332184">
            <a:off x="2618859" y="1113980"/>
            <a:ext cx="5395679" cy="1010653"/>
            <a:chOff x="-1825277" y="1263836"/>
            <a:chExt cx="5395679" cy="1010653"/>
          </a:xfrm>
        </p:grpSpPr>
        <p:sp>
          <p:nvSpPr>
            <p:cNvPr id="45" name="雲 44">
              <a:extLst>
                <a:ext uri="{FF2B5EF4-FFF2-40B4-BE49-F238E27FC236}">
                  <a16:creationId xmlns:a16="http://schemas.microsoft.com/office/drawing/2014/main" id="{659D9C6A-C79E-4249-92A7-6CF2C3862384}"/>
                </a:ext>
              </a:extLst>
            </p:cNvPr>
            <p:cNvSpPr/>
            <p:nvPr/>
          </p:nvSpPr>
          <p:spPr>
            <a:xfrm rot="186745">
              <a:off x="384089" y="1473766"/>
              <a:ext cx="949175" cy="571407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E409C6F1-8CFA-49E1-B9A4-EB35BF82D33F}"/>
                </a:ext>
              </a:extLst>
            </p:cNvPr>
            <p:cNvSpPr/>
            <p:nvPr/>
          </p:nvSpPr>
          <p:spPr>
            <a:xfrm>
              <a:off x="-1825277" y="1263836"/>
              <a:ext cx="5395679" cy="1010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ln w="3175">
                    <a:solidFill>
                      <a:schemeClr val="bg1"/>
                    </a:solidFill>
                  </a:ln>
                  <a:solidFill>
                    <a:srgbClr val="F248D2"/>
                  </a:solidFill>
                  <a:latin typeface="Goudy Stout" panose="0202090407030B020401" pitchFamily="18" charset="0"/>
                  <a:ea typeface="HGP創英角ｺﾞｼｯｸUB" panose="020B0900000000000000" pitchFamily="50" charset="-128"/>
                </a:rPr>
                <a:t>2024</a:t>
              </a:r>
              <a:endParaRPr kumimoji="1" lang="ja-JP" altLang="en-US" sz="2000" b="1" dirty="0">
                <a:ln w="3175">
                  <a:solidFill>
                    <a:schemeClr val="bg1"/>
                  </a:solidFill>
                </a:ln>
                <a:solidFill>
                  <a:srgbClr val="F248D2"/>
                </a:solidFill>
                <a:latin typeface="Goudy Stout" panose="0202090407030B020401" pitchFamily="18" charset="0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95B30BC1-D6E6-44FF-B259-A3ACEEE0D500}"/>
              </a:ext>
            </a:extLst>
          </p:cNvPr>
          <p:cNvGrpSpPr/>
          <p:nvPr/>
        </p:nvGrpSpPr>
        <p:grpSpPr>
          <a:xfrm>
            <a:off x="758099" y="2314053"/>
            <a:ext cx="4492126" cy="5423301"/>
            <a:chOff x="851301" y="1946622"/>
            <a:chExt cx="5298743" cy="6653130"/>
          </a:xfrm>
        </p:grpSpPr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B65191E9-82F1-4AFC-8343-34332DCD1FEF}"/>
                </a:ext>
              </a:extLst>
            </p:cNvPr>
            <p:cNvGrpSpPr/>
            <p:nvPr/>
          </p:nvGrpSpPr>
          <p:grpSpPr>
            <a:xfrm>
              <a:off x="851301" y="1946622"/>
              <a:ext cx="5298743" cy="6653130"/>
              <a:chOff x="851301" y="1946622"/>
              <a:chExt cx="5298743" cy="6653130"/>
            </a:xfrm>
          </p:grpSpPr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4A4137E0-93DF-4A18-9E59-1DFF5A59FD0E}"/>
                  </a:ext>
                </a:extLst>
              </p:cNvPr>
              <p:cNvGrpSpPr/>
              <p:nvPr/>
            </p:nvGrpSpPr>
            <p:grpSpPr>
              <a:xfrm>
                <a:off x="851301" y="1946622"/>
                <a:ext cx="5298743" cy="6653130"/>
                <a:chOff x="851301" y="1946622"/>
                <a:chExt cx="5298743" cy="6653130"/>
              </a:xfrm>
            </p:grpSpPr>
            <p:pic>
              <p:nvPicPr>
                <p:cNvPr id="84" name="図 83">
                  <a:extLst>
                    <a:ext uri="{FF2B5EF4-FFF2-40B4-BE49-F238E27FC236}">
                      <a16:creationId xmlns:a16="http://schemas.microsoft.com/office/drawing/2014/main" id="{1188F0A6-9A15-4669-A64A-38507E4EF2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1301" y="1946622"/>
                  <a:ext cx="5298743" cy="6653130"/>
                </a:xfrm>
                <a:prstGeom prst="rect">
                  <a:avLst/>
                </a:prstGeom>
              </p:spPr>
            </p:pic>
            <p:sp>
              <p:nvSpPr>
                <p:cNvPr id="85" name="正方形/長方形 84">
                  <a:extLst>
                    <a:ext uri="{FF2B5EF4-FFF2-40B4-BE49-F238E27FC236}">
                      <a16:creationId xmlns:a16="http://schemas.microsoft.com/office/drawing/2014/main" id="{7D4C5762-0D0D-40A1-8AC5-F50CE4274B39}"/>
                    </a:ext>
                  </a:extLst>
                </p:cNvPr>
                <p:cNvSpPr/>
                <p:nvPr/>
              </p:nvSpPr>
              <p:spPr>
                <a:xfrm>
                  <a:off x="3604922" y="5167850"/>
                  <a:ext cx="474296" cy="190405"/>
                </a:xfrm>
                <a:prstGeom prst="rect">
                  <a:avLst/>
                </a:prstGeom>
                <a:solidFill>
                  <a:srgbClr val="D9EE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83" name="図 82">
                <a:extLst>
                  <a:ext uri="{FF2B5EF4-FFF2-40B4-BE49-F238E27FC236}">
                    <a16:creationId xmlns:a16="http://schemas.microsoft.com/office/drawing/2014/main" id="{D75A3E1B-F357-43B4-A662-D3D01989F7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1" t="47848" r="7664" b="45631"/>
              <a:stretch/>
            </p:blipFill>
            <p:spPr>
              <a:xfrm>
                <a:off x="3065965" y="6446420"/>
                <a:ext cx="2909386" cy="81380"/>
              </a:xfrm>
              <a:prstGeom prst="rect">
                <a:avLst/>
              </a:prstGeom>
            </p:spPr>
          </p:pic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84341615-BCCD-43AA-949B-5720AD6490A6}"/>
                </a:ext>
              </a:extLst>
            </p:cNvPr>
            <p:cNvGrpSpPr/>
            <p:nvPr/>
          </p:nvGrpSpPr>
          <p:grpSpPr>
            <a:xfrm>
              <a:off x="3857625" y="2628900"/>
              <a:ext cx="1047750" cy="5152596"/>
              <a:chOff x="3857625" y="2628900"/>
              <a:chExt cx="1047750" cy="5152596"/>
            </a:xfrm>
          </p:grpSpPr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7AEEA288-8E7A-44EB-B841-34573A49A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7625" y="2628900"/>
                <a:ext cx="83366" cy="381752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FCF5637F-6D65-436C-A17A-F6A9BDA672EE}"/>
                  </a:ext>
                </a:extLst>
              </p:cNvPr>
              <p:cNvSpPr/>
              <p:nvPr/>
            </p:nvSpPr>
            <p:spPr>
              <a:xfrm>
                <a:off x="3939382" y="6410325"/>
                <a:ext cx="965993" cy="181655"/>
              </a:xfrm>
              <a:custGeom>
                <a:avLst/>
                <a:gdLst>
                  <a:gd name="connsiteX0" fmla="*/ 3968 w 965993"/>
                  <a:gd name="connsiteY0" fmla="*/ 0 h 181655"/>
                  <a:gd name="connsiteX1" fmla="*/ 146843 w 965993"/>
                  <a:gd name="connsiteY1" fmla="*/ 161925 h 181655"/>
                  <a:gd name="connsiteX2" fmla="*/ 965993 w 965993"/>
                  <a:gd name="connsiteY2" fmla="*/ 180975 h 181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5993" h="181655">
                    <a:moveTo>
                      <a:pt x="3968" y="0"/>
                    </a:moveTo>
                    <a:cubicBezTo>
                      <a:pt x="-4764" y="65881"/>
                      <a:pt x="-13495" y="131763"/>
                      <a:pt x="146843" y="161925"/>
                    </a:cubicBezTo>
                    <a:cubicBezTo>
                      <a:pt x="307181" y="192088"/>
                      <a:pt x="837406" y="177800"/>
                      <a:pt x="965993" y="180975"/>
                    </a:cubicBezTo>
                  </a:path>
                </a:pathLst>
              </a:cu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56FC79FC-9EE8-4B45-81DF-E5B6583065F0}"/>
                  </a:ext>
                </a:extLst>
              </p:cNvPr>
              <p:cNvSpPr/>
              <p:nvPr/>
            </p:nvSpPr>
            <p:spPr>
              <a:xfrm>
                <a:off x="4007666" y="6609921"/>
                <a:ext cx="850083" cy="1171575"/>
              </a:xfrm>
              <a:custGeom>
                <a:avLst/>
                <a:gdLst>
                  <a:gd name="connsiteX0" fmla="*/ 3968 w 965993"/>
                  <a:gd name="connsiteY0" fmla="*/ 0 h 181655"/>
                  <a:gd name="connsiteX1" fmla="*/ 146843 w 965993"/>
                  <a:gd name="connsiteY1" fmla="*/ 161925 h 181655"/>
                  <a:gd name="connsiteX2" fmla="*/ 965993 w 965993"/>
                  <a:gd name="connsiteY2" fmla="*/ 180975 h 181655"/>
                  <a:gd name="connsiteX0" fmla="*/ 790597 w 819172"/>
                  <a:gd name="connsiteY0" fmla="*/ 0 h 283019"/>
                  <a:gd name="connsiteX1" fmla="*/ 22 w 819172"/>
                  <a:gd name="connsiteY1" fmla="*/ 257175 h 283019"/>
                  <a:gd name="connsiteX2" fmla="*/ 819172 w 819172"/>
                  <a:gd name="connsiteY2" fmla="*/ 276225 h 283019"/>
                  <a:gd name="connsiteX0" fmla="*/ 981092 w 1009667"/>
                  <a:gd name="connsiteY0" fmla="*/ 0 h 344950"/>
                  <a:gd name="connsiteX1" fmla="*/ 17 w 1009667"/>
                  <a:gd name="connsiteY1" fmla="*/ 333375 h 344950"/>
                  <a:gd name="connsiteX2" fmla="*/ 1009667 w 1009667"/>
                  <a:gd name="connsiteY2" fmla="*/ 276225 h 344950"/>
                  <a:gd name="connsiteX0" fmla="*/ 982967 w 982967"/>
                  <a:gd name="connsiteY0" fmla="*/ 0 h 1171575"/>
                  <a:gd name="connsiteX1" fmla="*/ 1892 w 982967"/>
                  <a:gd name="connsiteY1" fmla="*/ 333375 h 1171575"/>
                  <a:gd name="connsiteX2" fmla="*/ 735317 w 982967"/>
                  <a:gd name="connsiteY2" fmla="*/ 1171575 h 1171575"/>
                  <a:gd name="connsiteX0" fmla="*/ 850083 w 850083"/>
                  <a:gd name="connsiteY0" fmla="*/ 0 h 1171575"/>
                  <a:gd name="connsiteX1" fmla="*/ 2358 w 850083"/>
                  <a:gd name="connsiteY1" fmla="*/ 381000 h 1171575"/>
                  <a:gd name="connsiteX2" fmla="*/ 602433 w 850083"/>
                  <a:gd name="connsiteY2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083" h="1171575">
                    <a:moveTo>
                      <a:pt x="850083" y="0"/>
                    </a:moveTo>
                    <a:cubicBezTo>
                      <a:pt x="841351" y="65881"/>
                      <a:pt x="43633" y="185738"/>
                      <a:pt x="2358" y="381000"/>
                    </a:cubicBezTo>
                    <a:cubicBezTo>
                      <a:pt x="-38917" y="576263"/>
                      <a:pt x="473846" y="1168400"/>
                      <a:pt x="602433" y="1171575"/>
                    </a:cubicBezTo>
                  </a:path>
                </a:pathLst>
              </a:cu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7" name="楕円 86">
            <a:extLst>
              <a:ext uri="{FF2B5EF4-FFF2-40B4-BE49-F238E27FC236}">
                <a16:creationId xmlns:a16="http://schemas.microsoft.com/office/drawing/2014/main" id="{9FAC90FE-9795-44A8-9162-C5AB2759761D}"/>
              </a:ext>
            </a:extLst>
          </p:cNvPr>
          <p:cNvSpPr/>
          <p:nvPr/>
        </p:nvSpPr>
        <p:spPr>
          <a:xfrm>
            <a:off x="5524098" y="250898"/>
            <a:ext cx="1174784" cy="1131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055DBD32-EC22-44A8-8332-E6366BFAF4D5}"/>
              </a:ext>
            </a:extLst>
          </p:cNvPr>
          <p:cNvSpPr/>
          <p:nvPr/>
        </p:nvSpPr>
        <p:spPr>
          <a:xfrm>
            <a:off x="5562895" y="279927"/>
            <a:ext cx="1092277" cy="106688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12D6CB3D-2BB1-447D-AB0E-C347BB2409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586">
            <a:off x="5514105" y="-126879"/>
            <a:ext cx="1108093" cy="1124069"/>
          </a:xfrm>
          <a:prstGeom prst="rect">
            <a:avLst/>
          </a:prstGeom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1E9CD331-FA35-49AD-B05F-1F025C8BB68A}"/>
              </a:ext>
            </a:extLst>
          </p:cNvPr>
          <p:cNvSpPr/>
          <p:nvPr/>
        </p:nvSpPr>
        <p:spPr>
          <a:xfrm>
            <a:off x="5665063" y="684354"/>
            <a:ext cx="904012" cy="4825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CBA970B2-9145-44CD-97CC-A538DE0705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944" r="82646" b="17335"/>
          <a:stretch/>
        </p:blipFill>
        <p:spPr>
          <a:xfrm>
            <a:off x="5503619" y="684354"/>
            <a:ext cx="191494" cy="482579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869113E2-A8A4-4106-81FB-199ECE0E80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944" r="82646" b="17335"/>
          <a:stretch/>
        </p:blipFill>
        <p:spPr>
          <a:xfrm flipH="1">
            <a:off x="6506826" y="684353"/>
            <a:ext cx="191494" cy="482579"/>
          </a:xfrm>
          <a:prstGeom prst="rect">
            <a:avLst/>
          </a:prstGeom>
        </p:spPr>
      </p:pic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3D9C20B7-4088-4551-909A-4B71B79EECC8}"/>
              </a:ext>
            </a:extLst>
          </p:cNvPr>
          <p:cNvSpPr/>
          <p:nvPr/>
        </p:nvSpPr>
        <p:spPr>
          <a:xfrm>
            <a:off x="5453416" y="695084"/>
            <a:ext cx="1283083" cy="48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GW</a:t>
            </a:r>
            <a:r>
              <a:rPr kumimoji="1" lang="ja-JP" altLang="en-US" sz="1600" b="1" dirty="0"/>
              <a:t>に開催</a:t>
            </a:r>
            <a:endParaRPr kumimoji="1" lang="en-US" altLang="ja-JP" sz="1600" b="1" dirty="0"/>
          </a:p>
          <a:p>
            <a:pPr algn="ctr"/>
            <a:r>
              <a:rPr kumimoji="1" lang="ja-JP" altLang="en-US" sz="1600" b="1" dirty="0"/>
              <a:t>参加無料</a:t>
            </a:r>
            <a:r>
              <a:rPr kumimoji="1" lang="en-US" altLang="ja-JP" sz="1600" b="1" dirty="0"/>
              <a:t>!</a:t>
            </a:r>
            <a:endParaRPr kumimoji="1" lang="ja-JP" altLang="en-US" sz="1600" b="1" dirty="0"/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0E806B18-17F8-4BEC-8895-3BD2D4F871D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" y="1766488"/>
            <a:ext cx="870631" cy="752922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E1A2D6C5-38B9-447C-825A-F9815A9BEEB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64" y="1800861"/>
            <a:ext cx="1428740" cy="1574163"/>
          </a:xfrm>
          <a:prstGeom prst="rect">
            <a:avLst/>
          </a:prstGeom>
        </p:spPr>
      </p:pic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98E6953B-80CB-4816-B1C2-6C019DA68FD0}"/>
              </a:ext>
            </a:extLst>
          </p:cNvPr>
          <p:cNvSpPr/>
          <p:nvPr/>
        </p:nvSpPr>
        <p:spPr>
          <a:xfrm>
            <a:off x="352121" y="3572356"/>
            <a:ext cx="4176958" cy="54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n w="6350">
                  <a:solidFill>
                    <a:schemeClr val="bg1"/>
                  </a:solidFill>
                </a:ln>
                <a:solidFill>
                  <a:srgbClr val="F793E4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少年の森</a:t>
            </a: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41823B94-B6A6-4E7D-8D35-E71CAA6D9E54}"/>
              </a:ext>
            </a:extLst>
          </p:cNvPr>
          <p:cNvSpPr/>
          <p:nvPr/>
        </p:nvSpPr>
        <p:spPr>
          <a:xfrm>
            <a:off x="829457" y="4595521"/>
            <a:ext cx="4176958" cy="54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n w="3175">
                  <a:solidFill>
                    <a:schemeClr val="bg1"/>
                  </a:solidFill>
                </a:ln>
                <a:solidFill>
                  <a:srgbClr val="F89108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秋葉台</a:t>
            </a:r>
            <a:endParaRPr kumimoji="1" lang="en-US" altLang="ja-JP" sz="1400" dirty="0">
              <a:ln w="3175">
                <a:solidFill>
                  <a:schemeClr val="bg1"/>
                </a:solidFill>
              </a:ln>
              <a:solidFill>
                <a:srgbClr val="F89108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1400" dirty="0">
                <a:ln w="3175">
                  <a:solidFill>
                    <a:schemeClr val="bg1"/>
                  </a:solidFill>
                </a:ln>
                <a:solidFill>
                  <a:srgbClr val="F89108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公園</a:t>
            </a: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BFC0D67F-992E-42E8-9A92-F909F7B4F88E}"/>
              </a:ext>
            </a:extLst>
          </p:cNvPr>
          <p:cNvSpPr/>
          <p:nvPr/>
        </p:nvSpPr>
        <p:spPr>
          <a:xfrm>
            <a:off x="1004511" y="6503967"/>
            <a:ext cx="4176958" cy="54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n w="3175">
                  <a:solidFill>
                    <a:schemeClr val="bg1"/>
                  </a:solidFill>
                </a:ln>
                <a:solidFill>
                  <a:srgbClr val="F89108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八部公園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E98264B-052E-4FAA-8F1B-25F25A57FB75}"/>
              </a:ext>
            </a:extLst>
          </p:cNvPr>
          <p:cNvSpPr/>
          <p:nvPr/>
        </p:nvSpPr>
        <p:spPr>
          <a:xfrm>
            <a:off x="1714025" y="3670614"/>
            <a:ext cx="4176958" cy="54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ln w="3175">
                  <a:solidFill>
                    <a:schemeClr val="bg1"/>
                  </a:solidFill>
                </a:ln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湘南台</a:t>
            </a:r>
            <a:endParaRPr kumimoji="1" lang="en-US" altLang="ja-JP" sz="800" dirty="0">
              <a:ln w="3175">
                <a:solidFill>
                  <a:schemeClr val="bg1"/>
                </a:solidFill>
              </a:ln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800" dirty="0">
                <a:ln w="3175">
                  <a:solidFill>
                    <a:schemeClr val="bg1"/>
                  </a:solidFill>
                </a:ln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文化センター</a:t>
            </a:r>
            <a:endParaRPr kumimoji="1" lang="en-US" altLang="ja-JP" sz="800" dirty="0">
              <a:ln w="3175">
                <a:solidFill>
                  <a:schemeClr val="bg1"/>
                </a:solidFill>
              </a:ln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8" name="星: 5 pt 137">
            <a:extLst>
              <a:ext uri="{FF2B5EF4-FFF2-40B4-BE49-F238E27FC236}">
                <a16:creationId xmlns:a16="http://schemas.microsoft.com/office/drawing/2014/main" id="{989AB5F2-D4BF-42A9-BAC2-E4A2A1D9550D}"/>
              </a:ext>
            </a:extLst>
          </p:cNvPr>
          <p:cNvSpPr/>
          <p:nvPr/>
        </p:nvSpPr>
        <p:spPr>
          <a:xfrm>
            <a:off x="2304558" y="3501120"/>
            <a:ext cx="233139" cy="212672"/>
          </a:xfrm>
          <a:prstGeom prst="star5">
            <a:avLst/>
          </a:prstGeom>
          <a:solidFill>
            <a:srgbClr val="F793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E3424E-5E8A-403C-8380-F5419AEE0D3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89" y="7605707"/>
            <a:ext cx="367793" cy="397958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30EC160-07F4-43B4-ACCA-C36522F0B61A}"/>
              </a:ext>
            </a:extLst>
          </p:cNvPr>
          <p:cNvGrpSpPr/>
          <p:nvPr/>
        </p:nvGrpSpPr>
        <p:grpSpPr>
          <a:xfrm>
            <a:off x="2420340" y="7034302"/>
            <a:ext cx="2126827" cy="1938990"/>
            <a:chOff x="7361378" y="6811141"/>
            <a:chExt cx="1817215" cy="1773031"/>
          </a:xfrm>
          <a:solidFill>
            <a:srgbClr val="29C7FF"/>
          </a:solidFill>
        </p:grpSpPr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DA10DE76-7B8B-47FF-82B4-41BAB7E090B1}"/>
                </a:ext>
              </a:extLst>
            </p:cNvPr>
            <p:cNvSpPr/>
            <p:nvPr/>
          </p:nvSpPr>
          <p:spPr>
            <a:xfrm>
              <a:off x="7361378" y="6811141"/>
              <a:ext cx="1817215" cy="1773031"/>
            </a:xfrm>
            <a:prstGeom prst="roundRect">
              <a:avLst/>
            </a:prstGeom>
            <a:solidFill>
              <a:srgbClr val="F793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sp>
          <p:nvSpPr>
            <p:cNvPr id="144" name="四角形: 角を丸くする 143">
              <a:extLst>
                <a:ext uri="{FF2B5EF4-FFF2-40B4-BE49-F238E27FC236}">
                  <a16:creationId xmlns:a16="http://schemas.microsoft.com/office/drawing/2014/main" id="{F7662ED9-714B-4496-9948-B46B4BEE7E40}"/>
                </a:ext>
              </a:extLst>
            </p:cNvPr>
            <p:cNvSpPr/>
            <p:nvPr/>
          </p:nvSpPr>
          <p:spPr>
            <a:xfrm>
              <a:off x="7405686" y="7315593"/>
              <a:ext cx="1722352" cy="1208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</p:grp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83F828C2-2B29-43F7-9CE6-79CBFEB2A645}"/>
              </a:ext>
            </a:extLst>
          </p:cNvPr>
          <p:cNvGrpSpPr/>
          <p:nvPr/>
        </p:nvGrpSpPr>
        <p:grpSpPr>
          <a:xfrm>
            <a:off x="2169474" y="7584538"/>
            <a:ext cx="1027071" cy="474274"/>
            <a:chOff x="7299047" y="8396776"/>
            <a:chExt cx="1028699" cy="481692"/>
          </a:xfrm>
          <a:solidFill>
            <a:srgbClr val="29C7FF"/>
          </a:solidFill>
        </p:grpSpPr>
        <p:sp>
          <p:nvSpPr>
            <p:cNvPr id="148" name="楕円 147">
              <a:extLst>
                <a:ext uri="{FF2B5EF4-FFF2-40B4-BE49-F238E27FC236}">
                  <a16:creationId xmlns:a16="http://schemas.microsoft.com/office/drawing/2014/main" id="{232B0044-6D7D-448A-8335-F17305F92344}"/>
                </a:ext>
              </a:extLst>
            </p:cNvPr>
            <p:cNvSpPr/>
            <p:nvPr/>
          </p:nvSpPr>
          <p:spPr>
            <a:xfrm>
              <a:off x="7608067" y="8453520"/>
              <a:ext cx="417169" cy="385965"/>
            </a:xfrm>
            <a:prstGeom prst="ellipse">
              <a:avLst/>
            </a:prstGeom>
            <a:solidFill>
              <a:srgbClr val="F79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15F8D3DA-4C37-4D7F-AEF6-28C6AF6B9BA4}"/>
                </a:ext>
              </a:extLst>
            </p:cNvPr>
            <p:cNvSpPr/>
            <p:nvPr/>
          </p:nvSpPr>
          <p:spPr>
            <a:xfrm>
              <a:off x="7299047" y="8396776"/>
              <a:ext cx="1028699" cy="4816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b="1" dirty="0"/>
                <a:t>5/4</a:t>
              </a:r>
            </a:p>
            <a:p>
              <a:pPr algn="ctr"/>
              <a:r>
                <a:rPr kumimoji="1" lang="ja-JP" altLang="en-US" sz="600" b="1" dirty="0"/>
                <a:t>（土・祝）</a:t>
              </a: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D8DD6E-F80E-4CDA-8B42-73A3BA7B8937}"/>
              </a:ext>
            </a:extLst>
          </p:cNvPr>
          <p:cNvSpPr/>
          <p:nvPr/>
        </p:nvSpPr>
        <p:spPr>
          <a:xfrm>
            <a:off x="2193031" y="7384393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F793E4"/>
                </a:solidFill>
              </a:rPr>
              <a:t>まんがまつり</a:t>
            </a: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89701CB1-2375-4ABF-B521-98B12D6FFCBD}"/>
              </a:ext>
            </a:extLst>
          </p:cNvPr>
          <p:cNvSpPr/>
          <p:nvPr/>
        </p:nvSpPr>
        <p:spPr>
          <a:xfrm>
            <a:off x="2045464" y="6837153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辻堂青少年会館</a:t>
            </a: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EA2475AD-376E-4B54-8812-9720A1CCB050}"/>
              </a:ext>
            </a:extLst>
          </p:cNvPr>
          <p:cNvSpPr/>
          <p:nvPr/>
        </p:nvSpPr>
        <p:spPr>
          <a:xfrm>
            <a:off x="-2077481" y="6945089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>
                <a:solidFill>
                  <a:schemeClr val="bg1"/>
                </a:solidFill>
              </a:rPr>
              <a:t>藤沢市鵠沼海岸</a:t>
            </a:r>
            <a:r>
              <a:rPr kumimoji="1" lang="en-US" altLang="ja-JP" sz="700" b="1" dirty="0">
                <a:solidFill>
                  <a:schemeClr val="bg1"/>
                </a:solidFill>
              </a:rPr>
              <a:t>6-12-1</a:t>
            </a:r>
            <a:r>
              <a:rPr kumimoji="1" lang="ja-JP" altLang="en-US" sz="700" b="1" dirty="0">
                <a:solidFill>
                  <a:schemeClr val="bg1"/>
                </a:solidFill>
              </a:rPr>
              <a:t>　☎</a:t>
            </a:r>
            <a:r>
              <a:rPr kumimoji="1" lang="en-US" altLang="ja-JP" sz="700" b="1" dirty="0">
                <a:solidFill>
                  <a:schemeClr val="bg1"/>
                </a:solidFill>
              </a:rPr>
              <a:t>0466-36-1607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</a:rPr>
              <a:t>「鵠沼海岸」駅から徒歩</a:t>
            </a:r>
            <a:r>
              <a:rPr kumimoji="1" lang="en-US" altLang="ja-JP" sz="700" b="1" dirty="0">
                <a:solidFill>
                  <a:schemeClr val="bg1"/>
                </a:solidFill>
              </a:rPr>
              <a:t>10</a:t>
            </a:r>
            <a:r>
              <a:rPr kumimoji="1" lang="ja-JP" altLang="en-US" sz="700" b="1" dirty="0">
                <a:solidFill>
                  <a:schemeClr val="bg1"/>
                </a:solidFill>
              </a:rPr>
              <a:t>分</a:t>
            </a:r>
          </a:p>
          <a:p>
            <a:pPr algn="ctr"/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71" name="四角形: 角を丸くする 170">
            <a:extLst>
              <a:ext uri="{FF2B5EF4-FFF2-40B4-BE49-F238E27FC236}">
                <a16:creationId xmlns:a16="http://schemas.microsoft.com/office/drawing/2014/main" id="{C97CDD6B-4312-414B-AA25-6012E34E1F6C}"/>
              </a:ext>
            </a:extLst>
          </p:cNvPr>
          <p:cNvSpPr/>
          <p:nvPr/>
        </p:nvSpPr>
        <p:spPr>
          <a:xfrm>
            <a:off x="4119911" y="2375723"/>
            <a:ext cx="2594842" cy="3472853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四角形: 角を丸くする 171">
            <a:extLst>
              <a:ext uri="{FF2B5EF4-FFF2-40B4-BE49-F238E27FC236}">
                <a16:creationId xmlns:a16="http://schemas.microsoft.com/office/drawing/2014/main" id="{44015EF3-CEEA-40FE-B18E-48651E0DC8F6}"/>
              </a:ext>
            </a:extLst>
          </p:cNvPr>
          <p:cNvSpPr/>
          <p:nvPr/>
        </p:nvSpPr>
        <p:spPr>
          <a:xfrm>
            <a:off x="4177337" y="3398749"/>
            <a:ext cx="2459385" cy="229796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四角形: 角を丸くする 194">
            <a:extLst>
              <a:ext uri="{FF2B5EF4-FFF2-40B4-BE49-F238E27FC236}">
                <a16:creationId xmlns:a16="http://schemas.microsoft.com/office/drawing/2014/main" id="{C1D15515-CD78-47A4-ADF7-25623F496377}"/>
              </a:ext>
            </a:extLst>
          </p:cNvPr>
          <p:cNvSpPr/>
          <p:nvPr/>
        </p:nvSpPr>
        <p:spPr>
          <a:xfrm>
            <a:off x="4623338" y="6307669"/>
            <a:ext cx="2149834" cy="2600481"/>
          </a:xfrm>
          <a:prstGeom prst="roundRect">
            <a:avLst/>
          </a:prstGeom>
          <a:solidFill>
            <a:srgbClr val="F8910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639EAD61-2F3C-474D-813C-6BEA2F7D3CFD}"/>
              </a:ext>
            </a:extLst>
          </p:cNvPr>
          <p:cNvSpPr/>
          <p:nvPr/>
        </p:nvSpPr>
        <p:spPr>
          <a:xfrm>
            <a:off x="1542811" y="2351343"/>
            <a:ext cx="7809529" cy="62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湘南台文化センター市民シアター</a:t>
            </a: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856B4E26-DCD8-45B5-A2C0-9536DD31269C}"/>
              </a:ext>
            </a:extLst>
          </p:cNvPr>
          <p:cNvSpPr/>
          <p:nvPr/>
        </p:nvSpPr>
        <p:spPr>
          <a:xfrm>
            <a:off x="1542811" y="2746537"/>
            <a:ext cx="7809529" cy="62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藤沢市湘南台</a:t>
            </a:r>
            <a:r>
              <a:rPr kumimoji="1" lang="en-US" altLang="zh-TW" sz="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1-8 </a:t>
            </a:r>
            <a:r>
              <a:rPr kumimoji="1" lang="zh-TW" altLang="en-US" sz="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芸術文化事業課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　☎</a:t>
            </a:r>
            <a:r>
              <a:rPr kumimoji="1" lang="en-US" altLang="ja-JP" sz="800" b="1" dirty="0">
                <a:solidFill>
                  <a:schemeClr val="bg1"/>
                </a:solidFill>
              </a:rPr>
              <a:t>0466-28-1135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　</a:t>
            </a:r>
            <a:endParaRPr kumimoji="1" lang="en-US" altLang="ja-JP" sz="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</a:rPr>
              <a:t>「湘南台」駅東口から 徒歩</a:t>
            </a:r>
            <a:r>
              <a:rPr kumimoji="1" lang="en-US" altLang="ja-JP" sz="800" b="1" dirty="0">
                <a:solidFill>
                  <a:schemeClr val="bg1"/>
                </a:solidFill>
              </a:rPr>
              <a:t>5</a:t>
            </a:r>
            <a:r>
              <a:rPr kumimoji="1" lang="ja-JP" altLang="en-US" sz="800" b="1" dirty="0">
                <a:solidFill>
                  <a:schemeClr val="bg1"/>
                </a:solidFill>
              </a:rPr>
              <a:t>分</a:t>
            </a:r>
            <a:endParaRPr kumimoji="1" lang="en-US" altLang="ja-JP" sz="800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800" b="1" dirty="0">
                <a:solidFill>
                  <a:schemeClr val="bg1"/>
                </a:solidFill>
              </a:rPr>
              <a:t>※</a:t>
            </a:r>
            <a:r>
              <a:rPr kumimoji="1" lang="ja-JP" altLang="en-US" sz="800" b="1" dirty="0">
                <a:solidFill>
                  <a:schemeClr val="bg1"/>
                </a:solidFill>
              </a:rPr>
              <a:t>近隣の駐車場は混み合いますので、</a:t>
            </a:r>
            <a:endParaRPr kumimoji="1" lang="en-US" altLang="ja-JP" sz="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</a:rPr>
              <a:t>公共交通機関をご利用ください。</a:t>
            </a:r>
            <a:endParaRPr kumimoji="1" lang="en-US" altLang="ja-JP" sz="800" b="1" dirty="0">
              <a:solidFill>
                <a:schemeClr val="bg1"/>
              </a:solidFill>
            </a:endParaRPr>
          </a:p>
        </p:txBody>
      </p:sp>
      <p:sp>
        <p:nvSpPr>
          <p:cNvPr id="198" name="四角形: 角を丸くする 197">
            <a:extLst>
              <a:ext uri="{FF2B5EF4-FFF2-40B4-BE49-F238E27FC236}">
                <a16:creationId xmlns:a16="http://schemas.microsoft.com/office/drawing/2014/main" id="{F2DE4A20-0A27-4DD8-A26C-24504035590B}"/>
              </a:ext>
            </a:extLst>
          </p:cNvPr>
          <p:cNvSpPr/>
          <p:nvPr/>
        </p:nvSpPr>
        <p:spPr>
          <a:xfrm>
            <a:off x="4677255" y="6949217"/>
            <a:ext cx="2041346" cy="1887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2D0941D3-D80B-4A78-900A-274BBB198D6A}"/>
              </a:ext>
            </a:extLst>
          </p:cNvPr>
          <p:cNvGrpSpPr/>
          <p:nvPr/>
        </p:nvGrpSpPr>
        <p:grpSpPr>
          <a:xfrm>
            <a:off x="3987246" y="3487279"/>
            <a:ext cx="1027071" cy="474270"/>
            <a:chOff x="7302301" y="8399016"/>
            <a:chExt cx="1028699" cy="481692"/>
          </a:xfrm>
        </p:grpSpPr>
        <p:sp>
          <p:nvSpPr>
            <p:cNvPr id="200" name="楕円 199">
              <a:extLst>
                <a:ext uri="{FF2B5EF4-FFF2-40B4-BE49-F238E27FC236}">
                  <a16:creationId xmlns:a16="http://schemas.microsoft.com/office/drawing/2014/main" id="{BB13CB78-9732-46EC-A51F-BD652764A816}"/>
                </a:ext>
              </a:extLst>
            </p:cNvPr>
            <p:cNvSpPr/>
            <p:nvPr/>
          </p:nvSpPr>
          <p:spPr>
            <a:xfrm>
              <a:off x="7608067" y="8453520"/>
              <a:ext cx="417169" cy="3859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楕円 200">
              <a:extLst>
                <a:ext uri="{FF2B5EF4-FFF2-40B4-BE49-F238E27FC236}">
                  <a16:creationId xmlns:a16="http://schemas.microsoft.com/office/drawing/2014/main" id="{FDEFA7DF-23F6-4CFF-891A-AAFF64D56E58}"/>
                </a:ext>
              </a:extLst>
            </p:cNvPr>
            <p:cNvSpPr/>
            <p:nvPr/>
          </p:nvSpPr>
          <p:spPr>
            <a:xfrm>
              <a:off x="7302301" y="8399016"/>
              <a:ext cx="1028699" cy="4816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b="1" dirty="0"/>
                <a:t>5/3</a:t>
              </a:r>
            </a:p>
            <a:p>
              <a:pPr algn="ctr"/>
              <a:r>
                <a:rPr kumimoji="1" lang="ja-JP" altLang="en-US" sz="600" b="1" dirty="0"/>
                <a:t>（金・祝）</a:t>
              </a:r>
            </a:p>
          </p:txBody>
        </p:sp>
      </p:grp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2B6F191E-C06E-4E2B-A038-A898BEED3436}"/>
              </a:ext>
            </a:extLst>
          </p:cNvPr>
          <p:cNvSpPr/>
          <p:nvPr/>
        </p:nvSpPr>
        <p:spPr>
          <a:xfrm>
            <a:off x="4654462" y="3346259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b="1" dirty="0">
                <a:solidFill>
                  <a:srgbClr val="00B050"/>
                </a:solidFill>
              </a:rPr>
              <a:t>劇団かかし座影絵公演</a:t>
            </a:r>
            <a:endParaRPr kumimoji="1" lang="en-US" altLang="ja-JP" sz="800" b="1" dirty="0">
              <a:solidFill>
                <a:srgbClr val="00B050"/>
              </a:solidFill>
            </a:endParaRPr>
          </a:p>
          <a:p>
            <a:r>
              <a:rPr kumimoji="1" lang="ja-JP" altLang="en-US" sz="800" b="1" dirty="0">
                <a:solidFill>
                  <a:srgbClr val="00B050"/>
                </a:solidFill>
              </a:rPr>
              <a:t>　　～ふしぎの国のアリス～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44188E60-0E89-405E-B1A3-9D7C3187811D}"/>
              </a:ext>
            </a:extLst>
          </p:cNvPr>
          <p:cNvSpPr/>
          <p:nvPr/>
        </p:nvSpPr>
        <p:spPr>
          <a:xfrm>
            <a:off x="4796638" y="4817073"/>
            <a:ext cx="2948940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四角形: 角を丸くする 204">
            <a:extLst>
              <a:ext uri="{FF2B5EF4-FFF2-40B4-BE49-F238E27FC236}">
                <a16:creationId xmlns:a16="http://schemas.microsoft.com/office/drawing/2014/main" id="{AF253B63-BBEE-4242-8445-F7E72706294A}"/>
              </a:ext>
            </a:extLst>
          </p:cNvPr>
          <p:cNvSpPr/>
          <p:nvPr/>
        </p:nvSpPr>
        <p:spPr>
          <a:xfrm>
            <a:off x="105012" y="2438253"/>
            <a:ext cx="1949025" cy="2653994"/>
          </a:xfrm>
          <a:prstGeom prst="roundRect">
            <a:avLst/>
          </a:prstGeom>
          <a:solidFill>
            <a:srgbClr val="F793E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248D2"/>
              </a:solidFill>
            </a:endParaRPr>
          </a:p>
        </p:txBody>
      </p:sp>
      <p:sp>
        <p:nvSpPr>
          <p:cNvPr id="206" name="四角形: 角を丸くする 205">
            <a:extLst>
              <a:ext uri="{FF2B5EF4-FFF2-40B4-BE49-F238E27FC236}">
                <a16:creationId xmlns:a16="http://schemas.microsoft.com/office/drawing/2014/main" id="{97107E9D-77F6-4B40-ACCE-D6A68BEC9A63}"/>
              </a:ext>
            </a:extLst>
          </p:cNvPr>
          <p:cNvSpPr/>
          <p:nvPr/>
        </p:nvSpPr>
        <p:spPr>
          <a:xfrm>
            <a:off x="180699" y="3039539"/>
            <a:ext cx="1861669" cy="1974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143F83B3-51CD-45C1-9564-C6EC9FEC8CC5}"/>
              </a:ext>
            </a:extLst>
          </p:cNvPr>
          <p:cNvSpPr/>
          <p:nvPr/>
        </p:nvSpPr>
        <p:spPr>
          <a:xfrm>
            <a:off x="-3254304" y="2260752"/>
            <a:ext cx="7809529" cy="62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少年の森</a:t>
            </a:r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F041C789-CDE7-4A29-868C-24E98F05F01C}"/>
              </a:ext>
            </a:extLst>
          </p:cNvPr>
          <p:cNvSpPr/>
          <p:nvPr/>
        </p:nvSpPr>
        <p:spPr>
          <a:xfrm>
            <a:off x="-97951" y="2590123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chemeClr val="bg1"/>
                </a:solidFill>
              </a:rPr>
              <a:t>藤沢市打戻</a:t>
            </a:r>
            <a:r>
              <a:rPr kumimoji="1" lang="en-US" altLang="ja-JP" sz="700" b="1" dirty="0">
                <a:solidFill>
                  <a:schemeClr val="bg1"/>
                </a:solidFill>
              </a:rPr>
              <a:t>2345</a:t>
            </a:r>
            <a:r>
              <a:rPr kumimoji="1" lang="ja-JP" altLang="en-US" sz="700" b="1" dirty="0">
                <a:solidFill>
                  <a:schemeClr val="bg1"/>
                </a:solidFill>
              </a:rPr>
              <a:t>　☎</a:t>
            </a:r>
            <a:r>
              <a:rPr kumimoji="1" lang="en-US" altLang="ja-JP" sz="700" b="1" dirty="0">
                <a:solidFill>
                  <a:schemeClr val="bg1"/>
                </a:solidFill>
              </a:rPr>
              <a:t>0466-48-7234</a:t>
            </a:r>
          </a:p>
          <a:p>
            <a:pPr algn="ctr"/>
            <a:r>
              <a:rPr kumimoji="1" lang="ja-JP" altLang="en-US" sz="700" b="1" dirty="0">
                <a:solidFill>
                  <a:schemeClr val="bg1"/>
                </a:solidFill>
              </a:rPr>
              <a:t>バス停「御所見中学校前」下車　徒歩</a:t>
            </a:r>
            <a:r>
              <a:rPr kumimoji="1" lang="en-US" altLang="ja-JP" sz="700" b="1" dirty="0">
                <a:solidFill>
                  <a:schemeClr val="bg1"/>
                </a:solidFill>
              </a:rPr>
              <a:t>5</a:t>
            </a:r>
            <a:r>
              <a:rPr kumimoji="1" lang="ja-JP" altLang="en-US" sz="700" b="1" dirty="0" smtClean="0">
                <a:solidFill>
                  <a:schemeClr val="bg1"/>
                </a:solidFill>
              </a:rPr>
              <a:t>分</a:t>
            </a:r>
            <a:endParaRPr kumimoji="1" lang="en-US" altLang="ja-JP" sz="7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700" b="1" dirty="0">
                <a:solidFill>
                  <a:schemeClr val="bg1"/>
                </a:solidFill>
              </a:rPr>
              <a:t>公共交通</a:t>
            </a:r>
            <a:r>
              <a:rPr kumimoji="1" lang="ja-JP" altLang="en-US" sz="700" b="1" dirty="0" smtClean="0">
                <a:solidFill>
                  <a:schemeClr val="bg1"/>
                </a:solidFill>
              </a:rPr>
              <a:t>機関をご利用ください。</a:t>
            </a:r>
            <a:endParaRPr kumimoji="1" lang="ja-JP" altLang="en-US" sz="700" b="1" dirty="0">
              <a:solidFill>
                <a:schemeClr val="bg1"/>
              </a:solidFill>
            </a:endParaRPr>
          </a:p>
          <a:p>
            <a:pPr algn="ctr"/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EE522484-A01A-4873-A2C4-126567578442}"/>
              </a:ext>
            </a:extLst>
          </p:cNvPr>
          <p:cNvGrpSpPr/>
          <p:nvPr/>
        </p:nvGrpSpPr>
        <p:grpSpPr>
          <a:xfrm>
            <a:off x="-45660" y="3006162"/>
            <a:ext cx="1027071" cy="3859494"/>
            <a:chOff x="7316084" y="8394622"/>
            <a:chExt cx="1028699" cy="3919893"/>
          </a:xfrm>
        </p:grpSpPr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C9F7D5A9-FACA-4457-B40F-AB1AE4EBA9CF}"/>
                </a:ext>
              </a:extLst>
            </p:cNvPr>
            <p:cNvSpPr/>
            <p:nvPr/>
          </p:nvSpPr>
          <p:spPr>
            <a:xfrm>
              <a:off x="7608066" y="8453520"/>
              <a:ext cx="417169" cy="385965"/>
            </a:xfrm>
            <a:prstGeom prst="ellipse">
              <a:avLst/>
            </a:prstGeom>
            <a:solidFill>
              <a:srgbClr val="F79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楕円 210">
              <a:extLst>
                <a:ext uri="{FF2B5EF4-FFF2-40B4-BE49-F238E27FC236}">
                  <a16:creationId xmlns:a16="http://schemas.microsoft.com/office/drawing/2014/main" id="{6825997B-381A-42A7-8C61-ED8F5F619DCE}"/>
                </a:ext>
              </a:extLst>
            </p:cNvPr>
            <p:cNvSpPr/>
            <p:nvPr/>
          </p:nvSpPr>
          <p:spPr>
            <a:xfrm>
              <a:off x="7316084" y="8394622"/>
              <a:ext cx="1028699" cy="4816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b="1" dirty="0"/>
                <a:t>5/5</a:t>
              </a:r>
            </a:p>
            <a:p>
              <a:pPr algn="ctr"/>
              <a:r>
                <a:rPr kumimoji="1" lang="ja-JP" altLang="en-US" sz="600" b="1" dirty="0"/>
                <a:t>（日・祝）</a:t>
              </a:r>
            </a:p>
          </p:txBody>
        </p:sp>
        <p:sp>
          <p:nvSpPr>
            <p:cNvPr id="291" name="楕円 290">
              <a:extLst>
                <a:ext uri="{FF2B5EF4-FFF2-40B4-BE49-F238E27FC236}">
                  <a16:creationId xmlns:a16="http://schemas.microsoft.com/office/drawing/2014/main" id="{6E19D421-296E-4073-8295-FC5CB9173B48}"/>
                </a:ext>
              </a:extLst>
            </p:cNvPr>
            <p:cNvSpPr/>
            <p:nvPr/>
          </p:nvSpPr>
          <p:spPr>
            <a:xfrm>
              <a:off x="7595163" y="11928550"/>
              <a:ext cx="417169" cy="385965"/>
            </a:xfrm>
            <a:prstGeom prst="ellipse">
              <a:avLst/>
            </a:prstGeom>
            <a:solidFill>
              <a:srgbClr val="29C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3631BFDD-FB42-4682-AE81-D59A7E903FAA}"/>
              </a:ext>
            </a:extLst>
          </p:cNvPr>
          <p:cNvSpPr/>
          <p:nvPr/>
        </p:nvSpPr>
        <p:spPr>
          <a:xfrm>
            <a:off x="574810" y="2903900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793E4"/>
                </a:solidFill>
              </a:rPr>
              <a:t>ミニ鉄道運転会</a:t>
            </a:r>
            <a:endParaRPr kumimoji="1" lang="en-US" altLang="ja-JP" sz="1000" b="1" dirty="0">
              <a:solidFill>
                <a:srgbClr val="F793E4"/>
              </a:solidFill>
            </a:endParaRPr>
          </a:p>
          <a:p>
            <a:r>
              <a:rPr kumimoji="1" lang="ja-JP" altLang="en-US" sz="1000" b="1" dirty="0">
                <a:solidFill>
                  <a:srgbClr val="F793E4"/>
                </a:solidFill>
              </a:rPr>
              <a:t>工作・伝承遊び</a:t>
            </a:r>
            <a:r>
              <a:rPr kumimoji="1" lang="ja-JP" altLang="en-US" sz="1000" b="1" dirty="0">
                <a:solidFill>
                  <a:srgbClr val="F248D2"/>
                </a:solidFill>
              </a:rPr>
              <a:t>　</a:t>
            </a: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B56AFBA1-6C42-46C7-A49F-EB6F1FE07DEA}"/>
              </a:ext>
            </a:extLst>
          </p:cNvPr>
          <p:cNvSpPr/>
          <p:nvPr/>
        </p:nvSpPr>
        <p:spPr>
          <a:xfrm>
            <a:off x="1486787" y="3013235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>
                <a:solidFill>
                  <a:srgbClr val="F793E4"/>
                </a:solidFill>
              </a:rPr>
              <a:t>ほか</a:t>
            </a:r>
            <a:r>
              <a:rPr kumimoji="1" lang="ja-JP" altLang="en-US" sz="700" b="1" dirty="0">
                <a:solidFill>
                  <a:srgbClr val="29C7FF"/>
                </a:solidFill>
              </a:rPr>
              <a:t>　</a:t>
            </a: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E1CF82B2-7774-49E0-A505-69040BAE44B1}"/>
              </a:ext>
            </a:extLst>
          </p:cNvPr>
          <p:cNvSpPr/>
          <p:nvPr/>
        </p:nvSpPr>
        <p:spPr>
          <a:xfrm>
            <a:off x="-142379" y="3108986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>
                <a:solidFill>
                  <a:schemeClr val="tx1"/>
                </a:solidFill>
              </a:rPr>
              <a:t>10:00</a:t>
            </a:r>
            <a:r>
              <a:rPr lang="ja-JP" altLang="en-US" sz="800" dirty="0">
                <a:solidFill>
                  <a:schemeClr val="tx1"/>
                </a:solidFill>
              </a:rPr>
              <a:t>～</a:t>
            </a:r>
            <a:r>
              <a:rPr lang="en-US" altLang="ja-JP" sz="800" dirty="0">
                <a:solidFill>
                  <a:schemeClr val="tx1"/>
                </a:solidFill>
              </a:rPr>
              <a:t>15:00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30" name="星: 5 pt 229">
            <a:extLst>
              <a:ext uri="{FF2B5EF4-FFF2-40B4-BE49-F238E27FC236}">
                <a16:creationId xmlns:a16="http://schemas.microsoft.com/office/drawing/2014/main" id="{E110A14B-31B3-419A-B43E-325C6040BDE5}"/>
              </a:ext>
            </a:extLst>
          </p:cNvPr>
          <p:cNvSpPr/>
          <p:nvPr/>
        </p:nvSpPr>
        <p:spPr>
          <a:xfrm>
            <a:off x="2906744" y="6443872"/>
            <a:ext cx="233139" cy="212672"/>
          </a:xfrm>
          <a:prstGeom prst="star5">
            <a:avLst/>
          </a:prstGeom>
          <a:solidFill>
            <a:srgbClr val="F8910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231" name="星: 5 pt 230">
            <a:extLst>
              <a:ext uri="{FF2B5EF4-FFF2-40B4-BE49-F238E27FC236}">
                <a16:creationId xmlns:a16="http://schemas.microsoft.com/office/drawing/2014/main" id="{87585621-FD43-4B81-A86E-2754C9724E29}"/>
              </a:ext>
            </a:extLst>
          </p:cNvPr>
          <p:cNvSpPr/>
          <p:nvPr/>
        </p:nvSpPr>
        <p:spPr>
          <a:xfrm>
            <a:off x="2762417" y="4232416"/>
            <a:ext cx="233139" cy="212672"/>
          </a:xfrm>
          <a:prstGeom prst="star5">
            <a:avLst/>
          </a:prstGeom>
          <a:solidFill>
            <a:srgbClr val="F8910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233" name="星: 5 pt 232">
            <a:extLst>
              <a:ext uri="{FF2B5EF4-FFF2-40B4-BE49-F238E27FC236}">
                <a16:creationId xmlns:a16="http://schemas.microsoft.com/office/drawing/2014/main" id="{F53A49D9-4AD1-4DAB-B629-153AB4870471}"/>
              </a:ext>
            </a:extLst>
          </p:cNvPr>
          <p:cNvSpPr/>
          <p:nvPr/>
        </p:nvSpPr>
        <p:spPr>
          <a:xfrm>
            <a:off x="3408427" y="3733271"/>
            <a:ext cx="233139" cy="212672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94683FD7-C631-4C2D-BD8F-3AD79E8CC891}"/>
              </a:ext>
            </a:extLst>
          </p:cNvPr>
          <p:cNvGrpSpPr/>
          <p:nvPr/>
        </p:nvGrpSpPr>
        <p:grpSpPr>
          <a:xfrm>
            <a:off x="-3501472" y="1331898"/>
            <a:ext cx="18620090" cy="9791189"/>
            <a:chOff x="-4173131" y="741747"/>
            <a:chExt cx="21963559" cy="12011512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17C6A780-15A2-4FCD-B24F-8115E29C578B}"/>
                </a:ext>
              </a:extLst>
            </p:cNvPr>
            <p:cNvSpPr/>
            <p:nvPr/>
          </p:nvSpPr>
          <p:spPr>
            <a:xfrm>
              <a:off x="3777455" y="3201403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1A12B423-1F4A-4EFE-950D-9D27155E8F80}"/>
                </a:ext>
              </a:extLst>
            </p:cNvPr>
            <p:cNvSpPr/>
            <p:nvPr/>
          </p:nvSpPr>
          <p:spPr>
            <a:xfrm>
              <a:off x="3796505" y="4068178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FE94F936-F1CB-42BA-BE03-98DAF13CE37B}"/>
                </a:ext>
              </a:extLst>
            </p:cNvPr>
            <p:cNvSpPr/>
            <p:nvPr/>
          </p:nvSpPr>
          <p:spPr>
            <a:xfrm>
              <a:off x="3806030" y="4687303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F6475153-288A-45FF-850B-146F5699BB31}"/>
                </a:ext>
              </a:extLst>
            </p:cNvPr>
            <p:cNvSpPr/>
            <p:nvPr/>
          </p:nvSpPr>
          <p:spPr>
            <a:xfrm>
              <a:off x="3825080" y="5193898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C12B821A-B762-4BB2-8B0C-8DF24D02C72A}"/>
                </a:ext>
              </a:extLst>
            </p:cNvPr>
            <p:cNvSpPr/>
            <p:nvPr/>
          </p:nvSpPr>
          <p:spPr>
            <a:xfrm>
              <a:off x="3844130" y="5868403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51F23B2D-56CF-4CF5-80A1-134CC8BB8A49}"/>
                </a:ext>
              </a:extLst>
            </p:cNvPr>
            <p:cNvSpPr/>
            <p:nvPr/>
          </p:nvSpPr>
          <p:spPr>
            <a:xfrm>
              <a:off x="4720429" y="6381750"/>
              <a:ext cx="318293" cy="285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F186390-F639-4EF9-A537-6060A06833F0}"/>
                </a:ext>
              </a:extLst>
            </p:cNvPr>
            <p:cNvSpPr/>
            <p:nvPr/>
          </p:nvSpPr>
          <p:spPr>
            <a:xfrm>
              <a:off x="4148930" y="6744703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237CD724-E26E-4EAF-BBCB-9E44A495E42F}"/>
                </a:ext>
              </a:extLst>
            </p:cNvPr>
            <p:cNvSpPr/>
            <p:nvPr/>
          </p:nvSpPr>
          <p:spPr>
            <a:xfrm>
              <a:off x="3939380" y="7068552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6A15A636-EA99-49E5-9019-81B56D2F2A7A}"/>
                </a:ext>
              </a:extLst>
            </p:cNvPr>
            <p:cNvSpPr/>
            <p:nvPr/>
          </p:nvSpPr>
          <p:spPr>
            <a:xfrm>
              <a:off x="3272629" y="6411328"/>
              <a:ext cx="161924" cy="1609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C3655BE8-1E1A-49DD-923B-694D719B8052}"/>
                </a:ext>
              </a:extLst>
            </p:cNvPr>
            <p:cNvSpPr/>
            <p:nvPr/>
          </p:nvSpPr>
          <p:spPr>
            <a:xfrm>
              <a:off x="2904464" y="3024689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長後</a:t>
              </a: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6D0117AE-2642-4AEB-900E-F90EAE3BE204}"/>
                </a:ext>
              </a:extLst>
            </p:cNvPr>
            <p:cNvSpPr/>
            <p:nvPr/>
          </p:nvSpPr>
          <p:spPr>
            <a:xfrm>
              <a:off x="3517485" y="3912673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湘南台</a:t>
              </a: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F5F0C0B7-8DD0-48B3-9B34-066408D65071}"/>
                </a:ext>
              </a:extLst>
            </p:cNvPr>
            <p:cNvSpPr/>
            <p:nvPr/>
          </p:nvSpPr>
          <p:spPr>
            <a:xfrm>
              <a:off x="3646442" y="4529639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六会日大前</a:t>
              </a: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958307E1-F1C0-4953-B652-A80BF7CB8CAE}"/>
                </a:ext>
              </a:extLst>
            </p:cNvPr>
            <p:cNvSpPr/>
            <p:nvPr/>
          </p:nvSpPr>
          <p:spPr>
            <a:xfrm>
              <a:off x="3458625" y="5024538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善行</a:t>
              </a: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AB4C5268-7A58-409D-B6EC-440F6313EA1C}"/>
                </a:ext>
              </a:extLst>
            </p:cNvPr>
            <p:cNvSpPr/>
            <p:nvPr/>
          </p:nvSpPr>
          <p:spPr>
            <a:xfrm>
              <a:off x="3604919" y="5701213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藤沢本町</a:t>
              </a: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A8E1809F-9354-476B-8D12-813938D456D9}"/>
                </a:ext>
              </a:extLst>
            </p:cNvPr>
            <p:cNvSpPr/>
            <p:nvPr/>
          </p:nvSpPr>
          <p:spPr>
            <a:xfrm>
              <a:off x="2666340" y="6072690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辻堂</a:t>
              </a: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947CF4DB-D30C-4779-935E-D95AE257993F}"/>
                </a:ext>
              </a:extLst>
            </p:cNvPr>
            <p:cNvSpPr/>
            <p:nvPr/>
          </p:nvSpPr>
          <p:spPr>
            <a:xfrm>
              <a:off x="3852571" y="6658034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本鵠沼</a:t>
              </a: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C5431447-C706-4EF6-A770-FEA229AB303D}"/>
                </a:ext>
              </a:extLst>
            </p:cNvPr>
            <p:cNvSpPr/>
            <p:nvPr/>
          </p:nvSpPr>
          <p:spPr>
            <a:xfrm>
              <a:off x="3261475" y="6755984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鵠沼海岸</a:t>
              </a: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7F8AF255-B0FB-4119-B70C-0805F20F34BF}"/>
                </a:ext>
              </a:extLst>
            </p:cNvPr>
            <p:cNvSpPr/>
            <p:nvPr/>
          </p:nvSpPr>
          <p:spPr>
            <a:xfrm>
              <a:off x="4205724" y="6520364"/>
              <a:ext cx="1394973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</a:rPr>
                <a:t>藤沢</a:t>
              </a: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19BB0AE3-93B7-4212-8352-55184F9FEAAC}"/>
                </a:ext>
              </a:extLst>
            </p:cNvPr>
            <p:cNvSpPr/>
            <p:nvPr/>
          </p:nvSpPr>
          <p:spPr>
            <a:xfrm>
              <a:off x="6540976" y="741747"/>
              <a:ext cx="1784068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b="1" dirty="0">
                  <a:solidFill>
                    <a:schemeClr val="tx1"/>
                  </a:solidFill>
                </a:rPr>
                <a:t>※</a:t>
              </a:r>
              <a:r>
                <a:rPr kumimoji="1" lang="ja-JP" altLang="en-US" sz="800" b="1" dirty="0">
                  <a:solidFill>
                    <a:schemeClr val="tx1"/>
                  </a:solidFill>
                </a:rPr>
                <a:t>一部有料のイベント</a:t>
              </a:r>
              <a:endParaRPr kumimoji="1" lang="en-US" altLang="ja-JP" sz="8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800" b="1" dirty="0">
                  <a:solidFill>
                    <a:schemeClr val="tx1"/>
                  </a:solidFill>
                </a:rPr>
                <a:t>（催し）があります。</a:t>
              </a:r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10FE080B-04B4-41F7-98E9-EEF786BDCDF9}"/>
                </a:ext>
              </a:extLst>
            </p:cNvPr>
            <p:cNvSpPr/>
            <p:nvPr/>
          </p:nvSpPr>
          <p:spPr>
            <a:xfrm>
              <a:off x="-2991283" y="10708503"/>
              <a:ext cx="9211824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藤沢市・藤沢市教育委員会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8BF5663A-B449-42D6-B0CA-97E132336583}"/>
                </a:ext>
              </a:extLst>
            </p:cNvPr>
            <p:cNvSpPr/>
            <p:nvPr/>
          </p:nvSpPr>
          <p:spPr>
            <a:xfrm>
              <a:off x="-4173131" y="10687695"/>
              <a:ext cx="9211824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</a:rPr>
                <a:t>後援</a:t>
              </a: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D50CD616-9051-4AC2-BF39-8219CCAB3C84}"/>
                </a:ext>
              </a:extLst>
            </p:cNvPr>
            <p:cNvSpPr/>
            <p:nvPr/>
          </p:nvSpPr>
          <p:spPr>
            <a:xfrm>
              <a:off x="-4173131" y="10273670"/>
              <a:ext cx="9211824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</a:rPr>
                <a:t>主催</a:t>
              </a: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B4F175E6-6A2C-40B0-9FBC-E699BBFABF4B}"/>
                </a:ext>
              </a:extLst>
            </p:cNvPr>
            <p:cNvSpPr/>
            <p:nvPr/>
          </p:nvSpPr>
          <p:spPr>
            <a:xfrm>
              <a:off x="4940172" y="10273671"/>
              <a:ext cx="2948290" cy="74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838DE4EC-BDE9-445C-85F2-59FF2D41BAB3}"/>
                </a:ext>
              </a:extLst>
            </p:cNvPr>
            <p:cNvSpPr/>
            <p:nvPr/>
          </p:nvSpPr>
          <p:spPr>
            <a:xfrm>
              <a:off x="5838033" y="9870738"/>
              <a:ext cx="9211827" cy="767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700" dirty="0">
                  <a:solidFill>
                    <a:schemeClr val="tx1"/>
                  </a:solidFill>
                </a:rPr>
                <a:t>※</a:t>
              </a:r>
              <a:r>
                <a:rPr kumimoji="1" lang="ja-JP" altLang="en-US" sz="700" dirty="0">
                  <a:solidFill>
                    <a:schemeClr val="tx1"/>
                  </a:solidFill>
                </a:rPr>
                <a:t>内容は一部変更になる場合があります。</a:t>
              </a: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F67AA634-DD74-4322-B455-5108420CB137}"/>
                </a:ext>
              </a:extLst>
            </p:cNvPr>
            <p:cNvSpPr/>
            <p:nvPr/>
          </p:nvSpPr>
          <p:spPr>
            <a:xfrm>
              <a:off x="-2957542" y="10283783"/>
              <a:ext cx="9211824" cy="5143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（公財）藤沢市みらい創造財団</a:t>
              </a:r>
            </a:p>
          </p:txBody>
        </p: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A7156CE7-3888-4B86-B528-0B7F3A5B0602}"/>
                </a:ext>
              </a:extLst>
            </p:cNvPr>
            <p:cNvSpPr/>
            <p:nvPr/>
          </p:nvSpPr>
          <p:spPr>
            <a:xfrm>
              <a:off x="8578599" y="11985781"/>
              <a:ext cx="9211829" cy="767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700" dirty="0">
                  <a:solidFill>
                    <a:schemeClr val="bg1"/>
                  </a:solidFill>
                </a:rPr>
                <a:t>藤沢市鵠沼岸</a:t>
              </a:r>
              <a:r>
                <a:rPr kumimoji="1" lang="en-US" altLang="ja-JP" sz="700" dirty="0">
                  <a:solidFill>
                    <a:schemeClr val="bg1"/>
                  </a:solidFill>
                </a:rPr>
                <a:t>6-12-1</a:t>
              </a:r>
              <a:r>
                <a:rPr kumimoji="1" lang="ja-JP" altLang="en-US" sz="700" dirty="0">
                  <a:solidFill>
                    <a:schemeClr val="bg1"/>
                  </a:solidFill>
                </a:rPr>
                <a:t>　☎</a:t>
              </a:r>
              <a:r>
                <a:rPr kumimoji="1" lang="en-US" altLang="ja-JP" sz="700" dirty="0">
                  <a:solidFill>
                    <a:schemeClr val="bg1"/>
                  </a:solidFill>
                </a:rPr>
                <a:t>0466-36-1607</a:t>
              </a:r>
            </a:p>
            <a:p>
              <a:r>
                <a:rPr kumimoji="1" lang="ja-JP" altLang="en-US" sz="700" dirty="0">
                  <a:solidFill>
                    <a:schemeClr val="bg1"/>
                  </a:solidFill>
                </a:rPr>
                <a:t>「鵠沼海岸」駅から徒歩</a:t>
              </a:r>
              <a:r>
                <a:rPr kumimoji="1" lang="en-US" altLang="ja-JP" sz="700" dirty="0">
                  <a:solidFill>
                    <a:schemeClr val="bg1"/>
                  </a:solidFill>
                </a:rPr>
                <a:t>10</a:t>
              </a:r>
              <a:r>
                <a:rPr kumimoji="1" lang="ja-JP" altLang="en-US" sz="700" dirty="0">
                  <a:solidFill>
                    <a:schemeClr val="bg1"/>
                  </a:solidFill>
                </a:rPr>
                <a:t>分</a:t>
              </a:r>
            </a:p>
          </p:txBody>
        </p:sp>
        <p:sp>
          <p:nvSpPr>
            <p:cNvPr id="310" name="正方形/長方形 309">
              <a:extLst>
                <a:ext uri="{FF2B5EF4-FFF2-40B4-BE49-F238E27FC236}">
                  <a16:creationId xmlns:a16="http://schemas.microsoft.com/office/drawing/2014/main" id="{EF3B04B8-AA58-41B6-A33D-AABBAB9B4D61}"/>
                </a:ext>
              </a:extLst>
            </p:cNvPr>
            <p:cNvSpPr/>
            <p:nvPr/>
          </p:nvSpPr>
          <p:spPr>
            <a:xfrm>
              <a:off x="-217676" y="10702289"/>
              <a:ext cx="9211824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藤沢市スポーツ推進委員協議会</a:t>
              </a:r>
            </a:p>
          </p:txBody>
        </p:sp>
      </p:grp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42960814-6FB2-4A6F-AC1D-E91E1F9B247D}"/>
              </a:ext>
            </a:extLst>
          </p:cNvPr>
          <p:cNvSpPr/>
          <p:nvPr/>
        </p:nvSpPr>
        <p:spPr>
          <a:xfrm>
            <a:off x="4676099" y="7950831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89108"/>
                </a:solidFill>
              </a:rPr>
              <a:t>野球場</a:t>
            </a:r>
            <a:r>
              <a:rPr kumimoji="1" lang="ja-JP" altLang="en-US" sz="1000" b="1" dirty="0" smtClean="0">
                <a:solidFill>
                  <a:srgbClr val="F89108"/>
                </a:solidFill>
              </a:rPr>
              <a:t>開放　</a:t>
            </a:r>
            <a:endParaRPr kumimoji="1" lang="en-US" altLang="ja-JP" sz="700" b="1" dirty="0">
              <a:solidFill>
                <a:srgbClr val="F89108"/>
              </a:solidFill>
            </a:endParaRPr>
          </a:p>
        </p:txBody>
      </p:sp>
      <p:pic>
        <p:nvPicPr>
          <p:cNvPr id="125" name="図 124">
            <a:extLst>
              <a:ext uri="{FF2B5EF4-FFF2-40B4-BE49-F238E27FC236}">
                <a16:creationId xmlns:a16="http://schemas.microsoft.com/office/drawing/2014/main" id="{4734FB8F-6259-442D-8466-E65C00CEB65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4671480"/>
            <a:ext cx="479575" cy="6159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C19510E-356C-44E8-8E05-927247D92CB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" y="8298914"/>
            <a:ext cx="796176" cy="688533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A34A4DA2-196D-4B13-A9E4-D91A15A0BD72}"/>
              </a:ext>
            </a:extLst>
          </p:cNvPr>
          <p:cNvSpPr/>
          <p:nvPr/>
        </p:nvSpPr>
        <p:spPr>
          <a:xfrm>
            <a:off x="618958" y="8106372"/>
            <a:ext cx="1031248" cy="508673"/>
          </a:xfrm>
          <a:custGeom>
            <a:avLst/>
            <a:gdLst>
              <a:gd name="connsiteX0" fmla="*/ 0 w 1316705"/>
              <a:gd name="connsiteY0" fmla="*/ 97471 h 584816"/>
              <a:gd name="connsiteX1" fmla="*/ 97471 w 1316705"/>
              <a:gd name="connsiteY1" fmla="*/ 0 h 584816"/>
              <a:gd name="connsiteX2" fmla="*/ 219451 w 1316705"/>
              <a:gd name="connsiteY2" fmla="*/ 0 h 584816"/>
              <a:gd name="connsiteX3" fmla="*/ 219451 w 1316705"/>
              <a:gd name="connsiteY3" fmla="*/ 0 h 584816"/>
              <a:gd name="connsiteX4" fmla="*/ 548627 w 1316705"/>
              <a:gd name="connsiteY4" fmla="*/ 0 h 584816"/>
              <a:gd name="connsiteX5" fmla="*/ 1219234 w 1316705"/>
              <a:gd name="connsiteY5" fmla="*/ 0 h 584816"/>
              <a:gd name="connsiteX6" fmla="*/ 1316705 w 1316705"/>
              <a:gd name="connsiteY6" fmla="*/ 97471 h 584816"/>
              <a:gd name="connsiteX7" fmla="*/ 1316705 w 1316705"/>
              <a:gd name="connsiteY7" fmla="*/ 341143 h 584816"/>
              <a:gd name="connsiteX8" fmla="*/ 1316705 w 1316705"/>
              <a:gd name="connsiteY8" fmla="*/ 341143 h 584816"/>
              <a:gd name="connsiteX9" fmla="*/ 1316705 w 1316705"/>
              <a:gd name="connsiteY9" fmla="*/ 487347 h 584816"/>
              <a:gd name="connsiteX10" fmla="*/ 1316705 w 1316705"/>
              <a:gd name="connsiteY10" fmla="*/ 487345 h 584816"/>
              <a:gd name="connsiteX11" fmla="*/ 1219234 w 1316705"/>
              <a:gd name="connsiteY11" fmla="*/ 584816 h 584816"/>
              <a:gd name="connsiteX12" fmla="*/ 548627 w 1316705"/>
              <a:gd name="connsiteY12" fmla="*/ 584816 h 584816"/>
              <a:gd name="connsiteX13" fmla="*/ 146799 w 1316705"/>
              <a:gd name="connsiteY13" fmla="*/ 696019 h 584816"/>
              <a:gd name="connsiteX14" fmla="*/ 219451 w 1316705"/>
              <a:gd name="connsiteY14" fmla="*/ 584816 h 584816"/>
              <a:gd name="connsiteX15" fmla="*/ 97471 w 1316705"/>
              <a:gd name="connsiteY15" fmla="*/ 584816 h 584816"/>
              <a:gd name="connsiteX16" fmla="*/ 0 w 1316705"/>
              <a:gd name="connsiteY16" fmla="*/ 487345 h 584816"/>
              <a:gd name="connsiteX17" fmla="*/ 0 w 1316705"/>
              <a:gd name="connsiteY17" fmla="*/ 487347 h 584816"/>
              <a:gd name="connsiteX18" fmla="*/ 0 w 1316705"/>
              <a:gd name="connsiteY18" fmla="*/ 341143 h 584816"/>
              <a:gd name="connsiteX19" fmla="*/ 0 w 1316705"/>
              <a:gd name="connsiteY19" fmla="*/ 341143 h 584816"/>
              <a:gd name="connsiteX20" fmla="*/ 0 w 1316705"/>
              <a:gd name="connsiteY20" fmla="*/ 97471 h 584816"/>
              <a:gd name="connsiteX0" fmla="*/ 0 w 1316705"/>
              <a:gd name="connsiteY0" fmla="*/ 97471 h 696019"/>
              <a:gd name="connsiteX1" fmla="*/ 97471 w 1316705"/>
              <a:gd name="connsiteY1" fmla="*/ 0 h 696019"/>
              <a:gd name="connsiteX2" fmla="*/ 219451 w 1316705"/>
              <a:gd name="connsiteY2" fmla="*/ 0 h 696019"/>
              <a:gd name="connsiteX3" fmla="*/ 219451 w 1316705"/>
              <a:gd name="connsiteY3" fmla="*/ 0 h 696019"/>
              <a:gd name="connsiteX4" fmla="*/ 548627 w 1316705"/>
              <a:gd name="connsiteY4" fmla="*/ 0 h 696019"/>
              <a:gd name="connsiteX5" fmla="*/ 1219234 w 1316705"/>
              <a:gd name="connsiteY5" fmla="*/ 0 h 696019"/>
              <a:gd name="connsiteX6" fmla="*/ 1316705 w 1316705"/>
              <a:gd name="connsiteY6" fmla="*/ 97471 h 696019"/>
              <a:gd name="connsiteX7" fmla="*/ 1316705 w 1316705"/>
              <a:gd name="connsiteY7" fmla="*/ 341143 h 696019"/>
              <a:gd name="connsiteX8" fmla="*/ 1316705 w 1316705"/>
              <a:gd name="connsiteY8" fmla="*/ 341143 h 696019"/>
              <a:gd name="connsiteX9" fmla="*/ 1316705 w 1316705"/>
              <a:gd name="connsiteY9" fmla="*/ 487347 h 696019"/>
              <a:gd name="connsiteX10" fmla="*/ 1316705 w 1316705"/>
              <a:gd name="connsiteY10" fmla="*/ 487345 h 696019"/>
              <a:gd name="connsiteX11" fmla="*/ 1219234 w 1316705"/>
              <a:gd name="connsiteY11" fmla="*/ 584816 h 696019"/>
              <a:gd name="connsiteX12" fmla="*/ 986777 w 1316705"/>
              <a:gd name="connsiteY12" fmla="*/ 603866 h 696019"/>
              <a:gd name="connsiteX13" fmla="*/ 146799 w 1316705"/>
              <a:gd name="connsiteY13" fmla="*/ 696019 h 696019"/>
              <a:gd name="connsiteX14" fmla="*/ 219451 w 1316705"/>
              <a:gd name="connsiteY14" fmla="*/ 584816 h 696019"/>
              <a:gd name="connsiteX15" fmla="*/ 97471 w 1316705"/>
              <a:gd name="connsiteY15" fmla="*/ 584816 h 696019"/>
              <a:gd name="connsiteX16" fmla="*/ 0 w 1316705"/>
              <a:gd name="connsiteY16" fmla="*/ 487345 h 696019"/>
              <a:gd name="connsiteX17" fmla="*/ 0 w 1316705"/>
              <a:gd name="connsiteY17" fmla="*/ 487347 h 696019"/>
              <a:gd name="connsiteX18" fmla="*/ 0 w 1316705"/>
              <a:gd name="connsiteY18" fmla="*/ 341143 h 696019"/>
              <a:gd name="connsiteX19" fmla="*/ 0 w 1316705"/>
              <a:gd name="connsiteY19" fmla="*/ 341143 h 696019"/>
              <a:gd name="connsiteX20" fmla="*/ 0 w 1316705"/>
              <a:gd name="connsiteY20" fmla="*/ 97471 h 696019"/>
              <a:gd name="connsiteX0" fmla="*/ 0 w 1316705"/>
              <a:gd name="connsiteY0" fmla="*/ 97471 h 696019"/>
              <a:gd name="connsiteX1" fmla="*/ 97471 w 1316705"/>
              <a:gd name="connsiteY1" fmla="*/ 0 h 696019"/>
              <a:gd name="connsiteX2" fmla="*/ 219451 w 1316705"/>
              <a:gd name="connsiteY2" fmla="*/ 0 h 696019"/>
              <a:gd name="connsiteX3" fmla="*/ 219451 w 1316705"/>
              <a:gd name="connsiteY3" fmla="*/ 0 h 696019"/>
              <a:gd name="connsiteX4" fmla="*/ 548627 w 1316705"/>
              <a:gd name="connsiteY4" fmla="*/ 0 h 696019"/>
              <a:gd name="connsiteX5" fmla="*/ 1219234 w 1316705"/>
              <a:gd name="connsiteY5" fmla="*/ 0 h 696019"/>
              <a:gd name="connsiteX6" fmla="*/ 1316705 w 1316705"/>
              <a:gd name="connsiteY6" fmla="*/ 97471 h 696019"/>
              <a:gd name="connsiteX7" fmla="*/ 1316705 w 1316705"/>
              <a:gd name="connsiteY7" fmla="*/ 341143 h 696019"/>
              <a:gd name="connsiteX8" fmla="*/ 1316705 w 1316705"/>
              <a:gd name="connsiteY8" fmla="*/ 341143 h 696019"/>
              <a:gd name="connsiteX9" fmla="*/ 1316705 w 1316705"/>
              <a:gd name="connsiteY9" fmla="*/ 487347 h 696019"/>
              <a:gd name="connsiteX10" fmla="*/ 1316705 w 1316705"/>
              <a:gd name="connsiteY10" fmla="*/ 487345 h 696019"/>
              <a:gd name="connsiteX11" fmla="*/ 1219234 w 1316705"/>
              <a:gd name="connsiteY11" fmla="*/ 584816 h 696019"/>
              <a:gd name="connsiteX12" fmla="*/ 986777 w 1316705"/>
              <a:gd name="connsiteY12" fmla="*/ 603866 h 696019"/>
              <a:gd name="connsiteX13" fmla="*/ 146799 w 1316705"/>
              <a:gd name="connsiteY13" fmla="*/ 696019 h 696019"/>
              <a:gd name="connsiteX14" fmla="*/ 533776 w 1316705"/>
              <a:gd name="connsiteY14" fmla="*/ 575291 h 696019"/>
              <a:gd name="connsiteX15" fmla="*/ 97471 w 1316705"/>
              <a:gd name="connsiteY15" fmla="*/ 584816 h 696019"/>
              <a:gd name="connsiteX16" fmla="*/ 0 w 1316705"/>
              <a:gd name="connsiteY16" fmla="*/ 487345 h 696019"/>
              <a:gd name="connsiteX17" fmla="*/ 0 w 1316705"/>
              <a:gd name="connsiteY17" fmla="*/ 487347 h 696019"/>
              <a:gd name="connsiteX18" fmla="*/ 0 w 1316705"/>
              <a:gd name="connsiteY18" fmla="*/ 341143 h 696019"/>
              <a:gd name="connsiteX19" fmla="*/ 0 w 1316705"/>
              <a:gd name="connsiteY19" fmla="*/ 341143 h 696019"/>
              <a:gd name="connsiteX20" fmla="*/ 0 w 1316705"/>
              <a:gd name="connsiteY20" fmla="*/ 97471 h 696019"/>
              <a:gd name="connsiteX0" fmla="*/ 0 w 1316705"/>
              <a:gd name="connsiteY0" fmla="*/ 97471 h 696019"/>
              <a:gd name="connsiteX1" fmla="*/ 97471 w 1316705"/>
              <a:gd name="connsiteY1" fmla="*/ 0 h 696019"/>
              <a:gd name="connsiteX2" fmla="*/ 219451 w 1316705"/>
              <a:gd name="connsiteY2" fmla="*/ 0 h 696019"/>
              <a:gd name="connsiteX3" fmla="*/ 219451 w 1316705"/>
              <a:gd name="connsiteY3" fmla="*/ 0 h 696019"/>
              <a:gd name="connsiteX4" fmla="*/ 548627 w 1316705"/>
              <a:gd name="connsiteY4" fmla="*/ 0 h 696019"/>
              <a:gd name="connsiteX5" fmla="*/ 1219234 w 1316705"/>
              <a:gd name="connsiteY5" fmla="*/ 0 h 696019"/>
              <a:gd name="connsiteX6" fmla="*/ 1316705 w 1316705"/>
              <a:gd name="connsiteY6" fmla="*/ 97471 h 696019"/>
              <a:gd name="connsiteX7" fmla="*/ 1316705 w 1316705"/>
              <a:gd name="connsiteY7" fmla="*/ 341143 h 696019"/>
              <a:gd name="connsiteX8" fmla="*/ 1316705 w 1316705"/>
              <a:gd name="connsiteY8" fmla="*/ 341143 h 696019"/>
              <a:gd name="connsiteX9" fmla="*/ 1316705 w 1316705"/>
              <a:gd name="connsiteY9" fmla="*/ 487347 h 696019"/>
              <a:gd name="connsiteX10" fmla="*/ 1316705 w 1316705"/>
              <a:gd name="connsiteY10" fmla="*/ 487345 h 696019"/>
              <a:gd name="connsiteX11" fmla="*/ 1219234 w 1316705"/>
              <a:gd name="connsiteY11" fmla="*/ 584816 h 696019"/>
              <a:gd name="connsiteX12" fmla="*/ 739127 w 1316705"/>
              <a:gd name="connsiteY12" fmla="*/ 603866 h 696019"/>
              <a:gd name="connsiteX13" fmla="*/ 146799 w 1316705"/>
              <a:gd name="connsiteY13" fmla="*/ 696019 h 696019"/>
              <a:gd name="connsiteX14" fmla="*/ 533776 w 1316705"/>
              <a:gd name="connsiteY14" fmla="*/ 575291 h 696019"/>
              <a:gd name="connsiteX15" fmla="*/ 97471 w 1316705"/>
              <a:gd name="connsiteY15" fmla="*/ 584816 h 696019"/>
              <a:gd name="connsiteX16" fmla="*/ 0 w 1316705"/>
              <a:gd name="connsiteY16" fmla="*/ 487345 h 696019"/>
              <a:gd name="connsiteX17" fmla="*/ 0 w 1316705"/>
              <a:gd name="connsiteY17" fmla="*/ 487347 h 696019"/>
              <a:gd name="connsiteX18" fmla="*/ 0 w 1316705"/>
              <a:gd name="connsiteY18" fmla="*/ 341143 h 696019"/>
              <a:gd name="connsiteX19" fmla="*/ 0 w 1316705"/>
              <a:gd name="connsiteY19" fmla="*/ 341143 h 696019"/>
              <a:gd name="connsiteX20" fmla="*/ 0 w 1316705"/>
              <a:gd name="connsiteY20" fmla="*/ 97471 h 696019"/>
              <a:gd name="connsiteX0" fmla="*/ 0 w 1316705"/>
              <a:gd name="connsiteY0" fmla="*/ 97471 h 741739"/>
              <a:gd name="connsiteX1" fmla="*/ 97471 w 1316705"/>
              <a:gd name="connsiteY1" fmla="*/ 0 h 741739"/>
              <a:gd name="connsiteX2" fmla="*/ 219451 w 1316705"/>
              <a:gd name="connsiteY2" fmla="*/ 0 h 741739"/>
              <a:gd name="connsiteX3" fmla="*/ 219451 w 1316705"/>
              <a:gd name="connsiteY3" fmla="*/ 0 h 741739"/>
              <a:gd name="connsiteX4" fmla="*/ 548627 w 1316705"/>
              <a:gd name="connsiteY4" fmla="*/ 0 h 741739"/>
              <a:gd name="connsiteX5" fmla="*/ 1219234 w 1316705"/>
              <a:gd name="connsiteY5" fmla="*/ 0 h 741739"/>
              <a:gd name="connsiteX6" fmla="*/ 1316705 w 1316705"/>
              <a:gd name="connsiteY6" fmla="*/ 97471 h 741739"/>
              <a:gd name="connsiteX7" fmla="*/ 1316705 w 1316705"/>
              <a:gd name="connsiteY7" fmla="*/ 341143 h 741739"/>
              <a:gd name="connsiteX8" fmla="*/ 1316705 w 1316705"/>
              <a:gd name="connsiteY8" fmla="*/ 341143 h 741739"/>
              <a:gd name="connsiteX9" fmla="*/ 1316705 w 1316705"/>
              <a:gd name="connsiteY9" fmla="*/ 487347 h 741739"/>
              <a:gd name="connsiteX10" fmla="*/ 1316705 w 1316705"/>
              <a:gd name="connsiteY10" fmla="*/ 487345 h 741739"/>
              <a:gd name="connsiteX11" fmla="*/ 1219234 w 1316705"/>
              <a:gd name="connsiteY11" fmla="*/ 584816 h 741739"/>
              <a:gd name="connsiteX12" fmla="*/ 739127 w 1316705"/>
              <a:gd name="connsiteY12" fmla="*/ 603866 h 741739"/>
              <a:gd name="connsiteX13" fmla="*/ 180749 w 1316705"/>
              <a:gd name="connsiteY13" fmla="*/ 741739 h 741739"/>
              <a:gd name="connsiteX14" fmla="*/ 533776 w 1316705"/>
              <a:gd name="connsiteY14" fmla="*/ 575291 h 741739"/>
              <a:gd name="connsiteX15" fmla="*/ 97471 w 1316705"/>
              <a:gd name="connsiteY15" fmla="*/ 584816 h 741739"/>
              <a:gd name="connsiteX16" fmla="*/ 0 w 1316705"/>
              <a:gd name="connsiteY16" fmla="*/ 487345 h 741739"/>
              <a:gd name="connsiteX17" fmla="*/ 0 w 1316705"/>
              <a:gd name="connsiteY17" fmla="*/ 487347 h 741739"/>
              <a:gd name="connsiteX18" fmla="*/ 0 w 1316705"/>
              <a:gd name="connsiteY18" fmla="*/ 341143 h 741739"/>
              <a:gd name="connsiteX19" fmla="*/ 0 w 1316705"/>
              <a:gd name="connsiteY19" fmla="*/ 341143 h 741739"/>
              <a:gd name="connsiteX20" fmla="*/ 0 w 1316705"/>
              <a:gd name="connsiteY20" fmla="*/ 97471 h 741739"/>
              <a:gd name="connsiteX0" fmla="*/ 0 w 1316705"/>
              <a:gd name="connsiteY0" fmla="*/ 97471 h 913376"/>
              <a:gd name="connsiteX1" fmla="*/ 97471 w 1316705"/>
              <a:gd name="connsiteY1" fmla="*/ 0 h 913376"/>
              <a:gd name="connsiteX2" fmla="*/ 219451 w 1316705"/>
              <a:gd name="connsiteY2" fmla="*/ 0 h 913376"/>
              <a:gd name="connsiteX3" fmla="*/ 219451 w 1316705"/>
              <a:gd name="connsiteY3" fmla="*/ 0 h 913376"/>
              <a:gd name="connsiteX4" fmla="*/ 548627 w 1316705"/>
              <a:gd name="connsiteY4" fmla="*/ 0 h 913376"/>
              <a:gd name="connsiteX5" fmla="*/ 1219234 w 1316705"/>
              <a:gd name="connsiteY5" fmla="*/ 0 h 913376"/>
              <a:gd name="connsiteX6" fmla="*/ 1316705 w 1316705"/>
              <a:gd name="connsiteY6" fmla="*/ 97471 h 913376"/>
              <a:gd name="connsiteX7" fmla="*/ 1316705 w 1316705"/>
              <a:gd name="connsiteY7" fmla="*/ 341143 h 913376"/>
              <a:gd name="connsiteX8" fmla="*/ 1316705 w 1316705"/>
              <a:gd name="connsiteY8" fmla="*/ 341143 h 913376"/>
              <a:gd name="connsiteX9" fmla="*/ 1316705 w 1316705"/>
              <a:gd name="connsiteY9" fmla="*/ 487347 h 913376"/>
              <a:gd name="connsiteX10" fmla="*/ 1316705 w 1316705"/>
              <a:gd name="connsiteY10" fmla="*/ 487345 h 913376"/>
              <a:gd name="connsiteX11" fmla="*/ 1219234 w 1316705"/>
              <a:gd name="connsiteY11" fmla="*/ 584816 h 913376"/>
              <a:gd name="connsiteX12" fmla="*/ 739127 w 1316705"/>
              <a:gd name="connsiteY12" fmla="*/ 603866 h 913376"/>
              <a:gd name="connsiteX13" fmla="*/ 490175 w 1316705"/>
              <a:gd name="connsiteY13" fmla="*/ 913376 h 913376"/>
              <a:gd name="connsiteX14" fmla="*/ 533776 w 1316705"/>
              <a:gd name="connsiteY14" fmla="*/ 575291 h 913376"/>
              <a:gd name="connsiteX15" fmla="*/ 97471 w 1316705"/>
              <a:gd name="connsiteY15" fmla="*/ 584816 h 913376"/>
              <a:gd name="connsiteX16" fmla="*/ 0 w 1316705"/>
              <a:gd name="connsiteY16" fmla="*/ 487345 h 913376"/>
              <a:gd name="connsiteX17" fmla="*/ 0 w 1316705"/>
              <a:gd name="connsiteY17" fmla="*/ 487347 h 913376"/>
              <a:gd name="connsiteX18" fmla="*/ 0 w 1316705"/>
              <a:gd name="connsiteY18" fmla="*/ 341143 h 913376"/>
              <a:gd name="connsiteX19" fmla="*/ 0 w 1316705"/>
              <a:gd name="connsiteY19" fmla="*/ 341143 h 913376"/>
              <a:gd name="connsiteX20" fmla="*/ 0 w 1316705"/>
              <a:gd name="connsiteY20" fmla="*/ 97471 h 913376"/>
              <a:gd name="connsiteX0" fmla="*/ 0 w 1316705"/>
              <a:gd name="connsiteY0" fmla="*/ 97471 h 740919"/>
              <a:gd name="connsiteX1" fmla="*/ 97471 w 1316705"/>
              <a:gd name="connsiteY1" fmla="*/ 0 h 740919"/>
              <a:gd name="connsiteX2" fmla="*/ 219451 w 1316705"/>
              <a:gd name="connsiteY2" fmla="*/ 0 h 740919"/>
              <a:gd name="connsiteX3" fmla="*/ 219451 w 1316705"/>
              <a:gd name="connsiteY3" fmla="*/ 0 h 740919"/>
              <a:gd name="connsiteX4" fmla="*/ 548627 w 1316705"/>
              <a:gd name="connsiteY4" fmla="*/ 0 h 740919"/>
              <a:gd name="connsiteX5" fmla="*/ 1219234 w 1316705"/>
              <a:gd name="connsiteY5" fmla="*/ 0 h 740919"/>
              <a:gd name="connsiteX6" fmla="*/ 1316705 w 1316705"/>
              <a:gd name="connsiteY6" fmla="*/ 97471 h 740919"/>
              <a:gd name="connsiteX7" fmla="*/ 1316705 w 1316705"/>
              <a:gd name="connsiteY7" fmla="*/ 341143 h 740919"/>
              <a:gd name="connsiteX8" fmla="*/ 1316705 w 1316705"/>
              <a:gd name="connsiteY8" fmla="*/ 341143 h 740919"/>
              <a:gd name="connsiteX9" fmla="*/ 1316705 w 1316705"/>
              <a:gd name="connsiteY9" fmla="*/ 487347 h 740919"/>
              <a:gd name="connsiteX10" fmla="*/ 1316705 w 1316705"/>
              <a:gd name="connsiteY10" fmla="*/ 487345 h 740919"/>
              <a:gd name="connsiteX11" fmla="*/ 1219234 w 1316705"/>
              <a:gd name="connsiteY11" fmla="*/ 584816 h 740919"/>
              <a:gd name="connsiteX12" fmla="*/ 739127 w 1316705"/>
              <a:gd name="connsiteY12" fmla="*/ 603866 h 740919"/>
              <a:gd name="connsiteX13" fmla="*/ 115522 w 1316705"/>
              <a:gd name="connsiteY13" fmla="*/ 740919 h 740919"/>
              <a:gd name="connsiteX14" fmla="*/ 533776 w 1316705"/>
              <a:gd name="connsiteY14" fmla="*/ 575291 h 740919"/>
              <a:gd name="connsiteX15" fmla="*/ 97471 w 1316705"/>
              <a:gd name="connsiteY15" fmla="*/ 584816 h 740919"/>
              <a:gd name="connsiteX16" fmla="*/ 0 w 1316705"/>
              <a:gd name="connsiteY16" fmla="*/ 487345 h 740919"/>
              <a:gd name="connsiteX17" fmla="*/ 0 w 1316705"/>
              <a:gd name="connsiteY17" fmla="*/ 487347 h 740919"/>
              <a:gd name="connsiteX18" fmla="*/ 0 w 1316705"/>
              <a:gd name="connsiteY18" fmla="*/ 341143 h 740919"/>
              <a:gd name="connsiteX19" fmla="*/ 0 w 1316705"/>
              <a:gd name="connsiteY19" fmla="*/ 341143 h 740919"/>
              <a:gd name="connsiteX20" fmla="*/ 0 w 1316705"/>
              <a:gd name="connsiteY20" fmla="*/ 97471 h 740919"/>
              <a:gd name="connsiteX0" fmla="*/ 61331 w 1378036"/>
              <a:gd name="connsiteY0" fmla="*/ 97471 h 691828"/>
              <a:gd name="connsiteX1" fmla="*/ 158802 w 1378036"/>
              <a:gd name="connsiteY1" fmla="*/ 0 h 691828"/>
              <a:gd name="connsiteX2" fmla="*/ 280782 w 1378036"/>
              <a:gd name="connsiteY2" fmla="*/ 0 h 691828"/>
              <a:gd name="connsiteX3" fmla="*/ 280782 w 1378036"/>
              <a:gd name="connsiteY3" fmla="*/ 0 h 691828"/>
              <a:gd name="connsiteX4" fmla="*/ 609958 w 1378036"/>
              <a:gd name="connsiteY4" fmla="*/ 0 h 691828"/>
              <a:gd name="connsiteX5" fmla="*/ 1280565 w 1378036"/>
              <a:gd name="connsiteY5" fmla="*/ 0 h 691828"/>
              <a:gd name="connsiteX6" fmla="*/ 1378036 w 1378036"/>
              <a:gd name="connsiteY6" fmla="*/ 97471 h 691828"/>
              <a:gd name="connsiteX7" fmla="*/ 1378036 w 1378036"/>
              <a:gd name="connsiteY7" fmla="*/ 341143 h 691828"/>
              <a:gd name="connsiteX8" fmla="*/ 1378036 w 1378036"/>
              <a:gd name="connsiteY8" fmla="*/ 341143 h 691828"/>
              <a:gd name="connsiteX9" fmla="*/ 1378036 w 1378036"/>
              <a:gd name="connsiteY9" fmla="*/ 487347 h 691828"/>
              <a:gd name="connsiteX10" fmla="*/ 1378036 w 1378036"/>
              <a:gd name="connsiteY10" fmla="*/ 487345 h 691828"/>
              <a:gd name="connsiteX11" fmla="*/ 1280565 w 1378036"/>
              <a:gd name="connsiteY11" fmla="*/ 584816 h 691828"/>
              <a:gd name="connsiteX12" fmla="*/ 800458 w 1378036"/>
              <a:gd name="connsiteY12" fmla="*/ 603866 h 691828"/>
              <a:gd name="connsiteX13" fmla="*/ 0 w 1378036"/>
              <a:gd name="connsiteY13" fmla="*/ 691828 h 691828"/>
              <a:gd name="connsiteX14" fmla="*/ 595107 w 1378036"/>
              <a:gd name="connsiteY14" fmla="*/ 575291 h 691828"/>
              <a:gd name="connsiteX15" fmla="*/ 158802 w 1378036"/>
              <a:gd name="connsiteY15" fmla="*/ 584816 h 691828"/>
              <a:gd name="connsiteX16" fmla="*/ 61331 w 1378036"/>
              <a:gd name="connsiteY16" fmla="*/ 487345 h 691828"/>
              <a:gd name="connsiteX17" fmla="*/ 61331 w 1378036"/>
              <a:gd name="connsiteY17" fmla="*/ 487347 h 691828"/>
              <a:gd name="connsiteX18" fmla="*/ 61331 w 1378036"/>
              <a:gd name="connsiteY18" fmla="*/ 341143 h 691828"/>
              <a:gd name="connsiteX19" fmla="*/ 61331 w 1378036"/>
              <a:gd name="connsiteY19" fmla="*/ 341143 h 691828"/>
              <a:gd name="connsiteX20" fmla="*/ 61331 w 1378036"/>
              <a:gd name="connsiteY20" fmla="*/ 97471 h 69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8036" h="691828">
                <a:moveTo>
                  <a:pt x="61331" y="97471"/>
                </a:moveTo>
                <a:cubicBezTo>
                  <a:pt x="61331" y="43639"/>
                  <a:pt x="104970" y="0"/>
                  <a:pt x="158802" y="0"/>
                </a:cubicBezTo>
                <a:lnTo>
                  <a:pt x="280782" y="0"/>
                </a:lnTo>
                <a:lnTo>
                  <a:pt x="280782" y="0"/>
                </a:lnTo>
                <a:lnTo>
                  <a:pt x="609958" y="0"/>
                </a:lnTo>
                <a:lnTo>
                  <a:pt x="1280565" y="0"/>
                </a:lnTo>
                <a:cubicBezTo>
                  <a:pt x="1334397" y="0"/>
                  <a:pt x="1378036" y="43639"/>
                  <a:pt x="1378036" y="97471"/>
                </a:cubicBezTo>
                <a:lnTo>
                  <a:pt x="1378036" y="341143"/>
                </a:lnTo>
                <a:lnTo>
                  <a:pt x="1378036" y="341143"/>
                </a:lnTo>
                <a:lnTo>
                  <a:pt x="1378036" y="487347"/>
                </a:lnTo>
                <a:lnTo>
                  <a:pt x="1378036" y="487345"/>
                </a:lnTo>
                <a:cubicBezTo>
                  <a:pt x="1378036" y="541177"/>
                  <a:pt x="1334397" y="584816"/>
                  <a:pt x="1280565" y="584816"/>
                </a:cubicBezTo>
                <a:lnTo>
                  <a:pt x="800458" y="603866"/>
                </a:lnTo>
                <a:lnTo>
                  <a:pt x="0" y="691828"/>
                </a:lnTo>
                <a:lnTo>
                  <a:pt x="595107" y="575291"/>
                </a:lnTo>
                <a:lnTo>
                  <a:pt x="158802" y="584816"/>
                </a:lnTo>
                <a:cubicBezTo>
                  <a:pt x="104970" y="584816"/>
                  <a:pt x="61331" y="541177"/>
                  <a:pt x="61331" y="487345"/>
                </a:cubicBezTo>
                <a:lnTo>
                  <a:pt x="61331" y="487347"/>
                </a:lnTo>
                <a:lnTo>
                  <a:pt x="61331" y="341143"/>
                </a:lnTo>
                <a:lnTo>
                  <a:pt x="61331" y="341143"/>
                </a:lnTo>
                <a:lnTo>
                  <a:pt x="61331" y="9747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2FCFBE4-2CE2-4774-A8A7-DAA884F146BB}"/>
              </a:ext>
            </a:extLst>
          </p:cNvPr>
          <p:cNvSpPr/>
          <p:nvPr/>
        </p:nvSpPr>
        <p:spPr>
          <a:xfrm rot="6841885">
            <a:off x="2112992" y="3194295"/>
            <a:ext cx="236513" cy="435257"/>
          </a:xfrm>
          <a:custGeom>
            <a:avLst/>
            <a:gdLst>
              <a:gd name="connsiteX0" fmla="*/ 0 w 297633"/>
              <a:gd name="connsiteY0" fmla="*/ 488807 h 488807"/>
              <a:gd name="connsiteX1" fmla="*/ 148817 w 297633"/>
              <a:gd name="connsiteY1" fmla="*/ 0 h 488807"/>
              <a:gd name="connsiteX2" fmla="*/ 297633 w 297633"/>
              <a:gd name="connsiteY2" fmla="*/ 488807 h 488807"/>
              <a:gd name="connsiteX3" fmla="*/ 0 w 297633"/>
              <a:gd name="connsiteY3" fmla="*/ 488807 h 488807"/>
              <a:gd name="connsiteX0" fmla="*/ 0 w 250892"/>
              <a:gd name="connsiteY0" fmla="*/ 488807 h 488807"/>
              <a:gd name="connsiteX1" fmla="*/ 148817 w 250892"/>
              <a:gd name="connsiteY1" fmla="*/ 0 h 488807"/>
              <a:gd name="connsiteX2" fmla="*/ 250892 w 250892"/>
              <a:gd name="connsiteY2" fmla="*/ 360574 h 488807"/>
              <a:gd name="connsiteX3" fmla="*/ 0 w 250892"/>
              <a:gd name="connsiteY3" fmla="*/ 488807 h 48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2" h="488807">
                <a:moveTo>
                  <a:pt x="0" y="488807"/>
                </a:moveTo>
                <a:lnTo>
                  <a:pt x="148817" y="0"/>
                </a:lnTo>
                <a:lnTo>
                  <a:pt x="250892" y="360574"/>
                </a:lnTo>
                <a:lnTo>
                  <a:pt x="0" y="488807"/>
                </a:lnTo>
                <a:close/>
              </a:path>
            </a:pathLst>
          </a:custGeom>
          <a:solidFill>
            <a:srgbClr val="F793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C852CBF0-D30B-4BA5-A239-1AC9DE4A3B84}"/>
              </a:ext>
            </a:extLst>
          </p:cNvPr>
          <p:cNvSpPr/>
          <p:nvPr/>
        </p:nvSpPr>
        <p:spPr>
          <a:xfrm>
            <a:off x="612644" y="7956295"/>
            <a:ext cx="2268000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00" b="1" dirty="0">
                <a:solidFill>
                  <a:schemeClr val="tx1"/>
                </a:solidFill>
              </a:rPr>
              <a:t>イベントの詳細については</a:t>
            </a:r>
            <a:endParaRPr kumimoji="1" lang="en-US" altLang="ja-JP" sz="500" b="1" dirty="0">
              <a:solidFill>
                <a:schemeClr val="tx1"/>
              </a:solidFill>
            </a:endParaRPr>
          </a:p>
          <a:p>
            <a:r>
              <a:rPr kumimoji="1" lang="ja-JP" altLang="en-US" sz="500" b="1" dirty="0">
                <a:solidFill>
                  <a:schemeClr val="tx1"/>
                </a:solidFill>
              </a:rPr>
              <a:t>（公財）藤沢市みらい創造財団</a:t>
            </a:r>
            <a:endParaRPr kumimoji="1" lang="en-US" altLang="ja-JP" sz="500" b="1" dirty="0">
              <a:solidFill>
                <a:schemeClr val="tx1"/>
              </a:solidFill>
            </a:endParaRPr>
          </a:p>
          <a:p>
            <a:r>
              <a:rPr kumimoji="1" lang="en-US" altLang="ja-JP" sz="500" b="1" dirty="0">
                <a:solidFill>
                  <a:schemeClr val="tx1"/>
                </a:solidFill>
              </a:rPr>
              <a:t>HP</a:t>
            </a:r>
            <a:r>
              <a:rPr kumimoji="1" lang="ja-JP" altLang="en-US" sz="500" b="1" dirty="0">
                <a:solidFill>
                  <a:schemeClr val="tx1"/>
                </a:solidFill>
              </a:rPr>
              <a:t>をご覧ください。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D6D7C72-D22C-4756-AACB-0686A4CFAB2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79" y="8354002"/>
            <a:ext cx="444085" cy="44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1EB4D114-B3A1-4FCB-9B7E-D3B9C09A1993}"/>
              </a:ext>
            </a:extLst>
          </p:cNvPr>
          <p:cNvSpPr/>
          <p:nvPr/>
        </p:nvSpPr>
        <p:spPr>
          <a:xfrm>
            <a:off x="1617610" y="8706573"/>
            <a:ext cx="1512483" cy="419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500" b="1" dirty="0">
                <a:solidFill>
                  <a:schemeClr val="tx1"/>
                </a:solidFill>
              </a:rPr>
              <a:t>URL</a:t>
            </a:r>
            <a:r>
              <a:rPr kumimoji="1" lang="ja-JP" altLang="en-US" sz="500" b="1" dirty="0">
                <a:solidFill>
                  <a:schemeClr val="tx1"/>
                </a:solidFill>
              </a:rPr>
              <a:t>：</a:t>
            </a:r>
            <a:r>
              <a:rPr kumimoji="1" lang="en-US" altLang="ja-JP" sz="500" b="1" dirty="0">
                <a:solidFill>
                  <a:schemeClr val="tx1"/>
                </a:solidFill>
              </a:rPr>
              <a:t>https://f-mirai.jp/</a:t>
            </a:r>
            <a:endParaRPr kumimoji="1" lang="ja-JP" altLang="en-US" sz="500" b="1" dirty="0">
              <a:solidFill>
                <a:schemeClr val="tx1"/>
              </a:solidFill>
            </a:endParaRPr>
          </a:p>
        </p:txBody>
      </p:sp>
      <p:sp>
        <p:nvSpPr>
          <p:cNvPr id="240" name="二等辺三角形 18">
            <a:extLst>
              <a:ext uri="{FF2B5EF4-FFF2-40B4-BE49-F238E27FC236}">
                <a16:creationId xmlns:a16="http://schemas.microsoft.com/office/drawing/2014/main" id="{A2E24FF7-1997-4692-B754-72EB21E1C041}"/>
              </a:ext>
            </a:extLst>
          </p:cNvPr>
          <p:cNvSpPr/>
          <p:nvPr/>
        </p:nvSpPr>
        <p:spPr>
          <a:xfrm rot="6913241">
            <a:off x="-1765766" y="2545600"/>
            <a:ext cx="250892" cy="488807"/>
          </a:xfrm>
          <a:custGeom>
            <a:avLst/>
            <a:gdLst>
              <a:gd name="connsiteX0" fmla="*/ 0 w 297633"/>
              <a:gd name="connsiteY0" fmla="*/ 488807 h 488807"/>
              <a:gd name="connsiteX1" fmla="*/ 148817 w 297633"/>
              <a:gd name="connsiteY1" fmla="*/ 0 h 488807"/>
              <a:gd name="connsiteX2" fmla="*/ 297633 w 297633"/>
              <a:gd name="connsiteY2" fmla="*/ 488807 h 488807"/>
              <a:gd name="connsiteX3" fmla="*/ 0 w 297633"/>
              <a:gd name="connsiteY3" fmla="*/ 488807 h 488807"/>
              <a:gd name="connsiteX0" fmla="*/ 0 w 250892"/>
              <a:gd name="connsiteY0" fmla="*/ 488807 h 488807"/>
              <a:gd name="connsiteX1" fmla="*/ 148817 w 250892"/>
              <a:gd name="connsiteY1" fmla="*/ 0 h 488807"/>
              <a:gd name="connsiteX2" fmla="*/ 250892 w 250892"/>
              <a:gd name="connsiteY2" fmla="*/ 360574 h 488807"/>
              <a:gd name="connsiteX3" fmla="*/ 0 w 250892"/>
              <a:gd name="connsiteY3" fmla="*/ 488807 h 48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2" h="488807">
                <a:moveTo>
                  <a:pt x="0" y="488807"/>
                </a:moveTo>
                <a:lnTo>
                  <a:pt x="148817" y="0"/>
                </a:lnTo>
                <a:lnTo>
                  <a:pt x="250892" y="360574"/>
                </a:lnTo>
                <a:lnTo>
                  <a:pt x="0" y="488807"/>
                </a:lnTo>
                <a:close/>
              </a:path>
            </a:pathLst>
          </a:custGeom>
          <a:solidFill>
            <a:srgbClr val="29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二等辺三角形 20">
            <a:extLst>
              <a:ext uri="{FF2B5EF4-FFF2-40B4-BE49-F238E27FC236}">
                <a16:creationId xmlns:a16="http://schemas.microsoft.com/office/drawing/2014/main" id="{4FE3E3BE-920D-483F-9D8D-10F920145F88}"/>
              </a:ext>
            </a:extLst>
          </p:cNvPr>
          <p:cNvSpPr/>
          <p:nvPr/>
        </p:nvSpPr>
        <p:spPr>
          <a:xfrm flipH="1">
            <a:off x="2475050" y="6303028"/>
            <a:ext cx="266945" cy="647674"/>
          </a:xfrm>
          <a:custGeom>
            <a:avLst/>
            <a:gdLst>
              <a:gd name="connsiteX0" fmla="*/ 0 w 369659"/>
              <a:gd name="connsiteY0" fmla="*/ 1907636 h 1907636"/>
              <a:gd name="connsiteX1" fmla="*/ 184830 w 369659"/>
              <a:gd name="connsiteY1" fmla="*/ 0 h 1907636"/>
              <a:gd name="connsiteX2" fmla="*/ 369659 w 369659"/>
              <a:gd name="connsiteY2" fmla="*/ 1907636 h 1907636"/>
              <a:gd name="connsiteX3" fmla="*/ 0 w 369659"/>
              <a:gd name="connsiteY3" fmla="*/ 1907636 h 1907636"/>
              <a:gd name="connsiteX0" fmla="*/ 1050847 w 1420506"/>
              <a:gd name="connsiteY0" fmla="*/ 1190945 h 1190945"/>
              <a:gd name="connsiteX1" fmla="*/ 0 w 1420506"/>
              <a:gd name="connsiteY1" fmla="*/ 0 h 1190945"/>
              <a:gd name="connsiteX2" fmla="*/ 1420506 w 1420506"/>
              <a:gd name="connsiteY2" fmla="*/ 1190945 h 1190945"/>
              <a:gd name="connsiteX3" fmla="*/ 1050847 w 1420506"/>
              <a:gd name="connsiteY3" fmla="*/ 1190945 h 1190945"/>
              <a:gd name="connsiteX0" fmla="*/ 865496 w 1235155"/>
              <a:gd name="connsiteY0" fmla="*/ 548394 h 548394"/>
              <a:gd name="connsiteX1" fmla="*/ 0 w 1235155"/>
              <a:gd name="connsiteY1" fmla="*/ 0 h 548394"/>
              <a:gd name="connsiteX2" fmla="*/ 1235155 w 1235155"/>
              <a:gd name="connsiteY2" fmla="*/ 548394 h 548394"/>
              <a:gd name="connsiteX3" fmla="*/ 865496 w 1235155"/>
              <a:gd name="connsiteY3" fmla="*/ 548394 h 548394"/>
              <a:gd name="connsiteX0" fmla="*/ 0 w 369659"/>
              <a:gd name="connsiteY0" fmla="*/ 585464 h 585464"/>
              <a:gd name="connsiteX1" fmla="*/ 48904 w 369659"/>
              <a:gd name="connsiteY1" fmla="*/ 0 h 585464"/>
              <a:gd name="connsiteX2" fmla="*/ 369659 w 369659"/>
              <a:gd name="connsiteY2" fmla="*/ 585464 h 585464"/>
              <a:gd name="connsiteX3" fmla="*/ 0 w 369659"/>
              <a:gd name="connsiteY3" fmla="*/ 585464 h 585464"/>
              <a:gd name="connsiteX0" fmla="*/ 159130 w 528789"/>
              <a:gd name="connsiteY0" fmla="*/ 550146 h 550146"/>
              <a:gd name="connsiteX1" fmla="*/ 0 w 528789"/>
              <a:gd name="connsiteY1" fmla="*/ 0 h 550146"/>
              <a:gd name="connsiteX2" fmla="*/ 528789 w 528789"/>
              <a:gd name="connsiteY2" fmla="*/ 550146 h 550146"/>
              <a:gd name="connsiteX3" fmla="*/ 159130 w 528789"/>
              <a:gd name="connsiteY3" fmla="*/ 550146 h 55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789" h="550146">
                <a:moveTo>
                  <a:pt x="159130" y="550146"/>
                </a:moveTo>
                <a:lnTo>
                  <a:pt x="0" y="0"/>
                </a:lnTo>
                <a:lnTo>
                  <a:pt x="528789" y="550146"/>
                </a:lnTo>
                <a:lnTo>
                  <a:pt x="159130" y="550146"/>
                </a:lnTo>
                <a:close/>
              </a:path>
            </a:pathLst>
          </a:custGeom>
          <a:solidFill>
            <a:srgbClr val="F793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63BBEF4F-4E4B-4F9B-AD41-E6D46290FD4A}"/>
              </a:ext>
            </a:extLst>
          </p:cNvPr>
          <p:cNvSpPr/>
          <p:nvPr/>
        </p:nvSpPr>
        <p:spPr>
          <a:xfrm rot="16200000">
            <a:off x="3430277" y="3112673"/>
            <a:ext cx="820572" cy="448430"/>
          </a:xfrm>
          <a:custGeom>
            <a:avLst/>
            <a:gdLst>
              <a:gd name="connsiteX0" fmla="*/ 0 w 369659"/>
              <a:gd name="connsiteY0" fmla="*/ 1907636 h 1907636"/>
              <a:gd name="connsiteX1" fmla="*/ 184830 w 369659"/>
              <a:gd name="connsiteY1" fmla="*/ 0 h 1907636"/>
              <a:gd name="connsiteX2" fmla="*/ 369659 w 369659"/>
              <a:gd name="connsiteY2" fmla="*/ 1907636 h 1907636"/>
              <a:gd name="connsiteX3" fmla="*/ 0 w 369659"/>
              <a:gd name="connsiteY3" fmla="*/ 1907636 h 1907636"/>
              <a:gd name="connsiteX0" fmla="*/ 1050847 w 1420506"/>
              <a:gd name="connsiteY0" fmla="*/ 1190945 h 1190945"/>
              <a:gd name="connsiteX1" fmla="*/ 0 w 1420506"/>
              <a:gd name="connsiteY1" fmla="*/ 0 h 1190945"/>
              <a:gd name="connsiteX2" fmla="*/ 1420506 w 1420506"/>
              <a:gd name="connsiteY2" fmla="*/ 1190945 h 1190945"/>
              <a:gd name="connsiteX3" fmla="*/ 1050847 w 1420506"/>
              <a:gd name="connsiteY3" fmla="*/ 1190945 h 11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506" h="1190945">
                <a:moveTo>
                  <a:pt x="1050847" y="1190945"/>
                </a:moveTo>
                <a:lnTo>
                  <a:pt x="0" y="0"/>
                </a:lnTo>
                <a:lnTo>
                  <a:pt x="1420506" y="1190945"/>
                </a:lnTo>
                <a:lnTo>
                  <a:pt x="1050847" y="1190945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4D008CD-DC43-4404-9DD6-F5768A8E66E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70" y="5775092"/>
            <a:ext cx="644554" cy="524776"/>
          </a:xfrm>
          <a:prstGeom prst="rect">
            <a:avLst/>
          </a:prstGeom>
        </p:spPr>
      </p:pic>
      <p:pic>
        <p:nvPicPr>
          <p:cNvPr id="255" name="図 254">
            <a:extLst>
              <a:ext uri="{FF2B5EF4-FFF2-40B4-BE49-F238E27FC236}">
                <a16:creationId xmlns:a16="http://schemas.microsoft.com/office/drawing/2014/main" id="{D6D259A8-F4EB-4EFF-AF63-EBC6F954E96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712">
            <a:off x="202460" y="3655221"/>
            <a:ext cx="865706" cy="64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" name="図 255">
            <a:extLst>
              <a:ext uri="{FF2B5EF4-FFF2-40B4-BE49-F238E27FC236}">
                <a16:creationId xmlns:a16="http://schemas.microsoft.com/office/drawing/2014/main" id="{9CB788B7-DE42-47DD-8BFB-CFDEDD507B7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60" y="7080151"/>
            <a:ext cx="743835" cy="494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id="{1D48A985-1BA4-430F-9D82-E665B07DCBB7}"/>
              </a:ext>
            </a:extLst>
          </p:cNvPr>
          <p:cNvSpPr/>
          <p:nvPr/>
        </p:nvSpPr>
        <p:spPr>
          <a:xfrm>
            <a:off x="-1241118" y="2635169"/>
            <a:ext cx="357461" cy="257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b="1" dirty="0">
              <a:solidFill>
                <a:srgbClr val="FF0000"/>
              </a:solidFill>
            </a:endParaRPr>
          </a:p>
        </p:txBody>
      </p: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D9280E8B-2AB2-4451-94B9-078AD8B35F91}"/>
              </a:ext>
            </a:extLst>
          </p:cNvPr>
          <p:cNvGrpSpPr/>
          <p:nvPr/>
        </p:nvGrpSpPr>
        <p:grpSpPr>
          <a:xfrm>
            <a:off x="5285572" y="2406668"/>
            <a:ext cx="877345" cy="259915"/>
            <a:chOff x="-933860" y="4981496"/>
            <a:chExt cx="877345" cy="259915"/>
          </a:xfrm>
        </p:grpSpPr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F056AC39-AF3F-4A6C-9DB7-D3DB6FB26235}"/>
                </a:ext>
              </a:extLst>
            </p:cNvPr>
            <p:cNvSpPr/>
            <p:nvPr/>
          </p:nvSpPr>
          <p:spPr>
            <a:xfrm>
              <a:off x="-764519" y="4981496"/>
              <a:ext cx="538571" cy="257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600" b="1" dirty="0">
                <a:solidFill>
                  <a:srgbClr val="F89108"/>
                </a:solidFill>
              </a:endParaRPr>
            </a:p>
          </p:txBody>
        </p:sp>
        <p:sp>
          <p:nvSpPr>
            <p:cNvPr id="266" name="正方形/長方形 265">
              <a:extLst>
                <a:ext uri="{FF2B5EF4-FFF2-40B4-BE49-F238E27FC236}">
                  <a16:creationId xmlns:a16="http://schemas.microsoft.com/office/drawing/2014/main" id="{38828231-1DB3-40D8-A724-805391E14233}"/>
                </a:ext>
              </a:extLst>
            </p:cNvPr>
            <p:cNvSpPr/>
            <p:nvPr/>
          </p:nvSpPr>
          <p:spPr>
            <a:xfrm>
              <a:off x="-933860" y="4983931"/>
              <a:ext cx="877345" cy="257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00" b="1" dirty="0">
                <a:solidFill>
                  <a:srgbClr val="F89108"/>
                </a:solidFill>
              </a:endParaRP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EA514034-97F2-476F-B4E8-FBB33E8D4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07" y="-8638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0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inherit"/>
              </a:rPr>
              <a:t>（トランポリン、バドミントン、卓球、クライミング 他）</a:t>
            </a:r>
            <a:r>
              <a:rPr kumimoji="0" lang="ja-JP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6AE3E7D5-3FA1-4693-8AA2-37250420D308}"/>
              </a:ext>
            </a:extLst>
          </p:cNvPr>
          <p:cNvSpPr/>
          <p:nvPr/>
        </p:nvSpPr>
        <p:spPr>
          <a:xfrm>
            <a:off x="4546907" y="3890928"/>
            <a:ext cx="1988604" cy="69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b="1" dirty="0">
                <a:solidFill>
                  <a:schemeClr val="tx1"/>
                </a:solidFill>
                <a:latin typeface="+mn-ea"/>
              </a:rPr>
              <a:t>13:30</a:t>
            </a:r>
            <a:r>
              <a:rPr lang="ja-JP" altLang="en-US" sz="1000" b="1" dirty="0">
                <a:solidFill>
                  <a:schemeClr val="tx1"/>
                </a:solidFill>
                <a:latin typeface="+mn-ea"/>
              </a:rPr>
              <a:t>開演（</a:t>
            </a:r>
            <a:r>
              <a:rPr lang="en-US" altLang="ja-JP" sz="1000" b="1" dirty="0">
                <a:solidFill>
                  <a:schemeClr val="tx1"/>
                </a:solidFill>
                <a:latin typeface="+mn-ea"/>
              </a:rPr>
              <a:t>13:00</a:t>
            </a:r>
            <a:r>
              <a:rPr lang="ja-JP" altLang="en-US" sz="1000" b="1" dirty="0">
                <a:solidFill>
                  <a:schemeClr val="tx1"/>
                </a:solidFill>
                <a:latin typeface="+mn-ea"/>
              </a:rPr>
              <a:t>開場）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一般</a:t>
            </a:r>
            <a:r>
              <a:rPr kumimoji="1" lang="en-US" altLang="ja-JP" sz="1000" b="1" dirty="0">
                <a:solidFill>
                  <a:schemeClr val="tx1"/>
                </a:solidFill>
              </a:rPr>
              <a:t>1,500</a:t>
            </a:r>
            <a:r>
              <a:rPr kumimoji="1" lang="ja-JP" altLang="en-US" sz="1000" dirty="0">
                <a:solidFill>
                  <a:schemeClr val="tx1"/>
                </a:solidFill>
              </a:rPr>
              <a:t>円</a:t>
            </a:r>
            <a:r>
              <a:rPr kumimoji="1" lang="en-US" altLang="ja-JP" sz="1000" dirty="0">
                <a:solidFill>
                  <a:schemeClr val="tx1"/>
                </a:solidFill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</a:rPr>
              <a:t>小学生以下</a:t>
            </a:r>
            <a:r>
              <a:rPr kumimoji="1" lang="en-US" altLang="ja-JP" sz="1000" b="1" dirty="0">
                <a:solidFill>
                  <a:schemeClr val="tx1"/>
                </a:solidFill>
              </a:rPr>
              <a:t>500</a:t>
            </a:r>
            <a:r>
              <a:rPr kumimoji="1" lang="ja-JP" altLang="en-US" sz="1000" dirty="0">
                <a:solidFill>
                  <a:schemeClr val="tx1"/>
                </a:solidFill>
              </a:rPr>
              <a:t>円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※3</a:t>
            </a:r>
            <a:r>
              <a:rPr kumimoji="1" lang="ja-JP" altLang="en-US" sz="1000" dirty="0">
                <a:solidFill>
                  <a:schemeClr val="tx1"/>
                </a:solidFill>
              </a:rPr>
              <a:t>歳未満の膝上鑑賞は無料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endParaRPr kumimoji="1" lang="en-US" altLang="ja-JP" sz="500" dirty="0">
              <a:solidFill>
                <a:schemeClr val="tx1"/>
              </a:solidFill>
            </a:endParaRP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CF7D1615-414E-4252-A98D-5D2049B2A09E}"/>
              </a:ext>
            </a:extLst>
          </p:cNvPr>
          <p:cNvSpPr/>
          <p:nvPr/>
        </p:nvSpPr>
        <p:spPr>
          <a:xfrm>
            <a:off x="9156620" y="8188103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>
                <a:solidFill>
                  <a:srgbClr val="F89108"/>
                </a:solidFill>
              </a:rPr>
              <a:t>ほか　</a:t>
            </a:r>
          </a:p>
        </p:txBody>
      </p:sp>
      <p:sp>
        <p:nvSpPr>
          <p:cNvPr id="286" name="四角形: 角を丸くする 285">
            <a:extLst>
              <a:ext uri="{FF2B5EF4-FFF2-40B4-BE49-F238E27FC236}">
                <a16:creationId xmlns:a16="http://schemas.microsoft.com/office/drawing/2014/main" id="{C7B70E3A-D58D-4C2E-AEF8-83074CAB95C0}"/>
              </a:ext>
            </a:extLst>
          </p:cNvPr>
          <p:cNvSpPr/>
          <p:nvPr/>
        </p:nvSpPr>
        <p:spPr>
          <a:xfrm>
            <a:off x="27741" y="5268168"/>
            <a:ext cx="2363395" cy="2829960"/>
          </a:xfrm>
          <a:prstGeom prst="roundRect">
            <a:avLst/>
          </a:prstGeom>
          <a:solidFill>
            <a:srgbClr val="F8910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四角形: 角を丸くする 286">
            <a:extLst>
              <a:ext uri="{FF2B5EF4-FFF2-40B4-BE49-F238E27FC236}">
                <a16:creationId xmlns:a16="http://schemas.microsoft.com/office/drawing/2014/main" id="{E1541E9F-B2A0-46B0-931B-749F4AA94DB6}"/>
              </a:ext>
            </a:extLst>
          </p:cNvPr>
          <p:cNvSpPr/>
          <p:nvPr/>
        </p:nvSpPr>
        <p:spPr>
          <a:xfrm>
            <a:off x="103591" y="5931930"/>
            <a:ext cx="2145558" cy="21429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04526B58-BCB0-4B67-A083-A81233376F3A}"/>
              </a:ext>
            </a:extLst>
          </p:cNvPr>
          <p:cNvSpPr/>
          <p:nvPr/>
        </p:nvSpPr>
        <p:spPr>
          <a:xfrm>
            <a:off x="114291" y="5122232"/>
            <a:ext cx="7809529" cy="62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秋葉台公園</a:t>
            </a: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37394888-8096-47EE-9094-B58F04EEEF25}"/>
              </a:ext>
            </a:extLst>
          </p:cNvPr>
          <p:cNvSpPr/>
          <p:nvPr/>
        </p:nvSpPr>
        <p:spPr>
          <a:xfrm>
            <a:off x="2373137" y="7079861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/>
              <a:t>藤沢市辻堂</a:t>
            </a:r>
            <a:r>
              <a:rPr lang="en-US" altLang="ja-JP" sz="800" b="1" dirty="0"/>
              <a:t>2-8-31</a:t>
            </a:r>
            <a:r>
              <a:rPr kumimoji="1" lang="ja-JP" altLang="en-US" sz="700" b="1" dirty="0">
                <a:solidFill>
                  <a:schemeClr val="bg1"/>
                </a:solidFill>
              </a:rPr>
              <a:t>　☎</a:t>
            </a:r>
            <a:r>
              <a:rPr kumimoji="1" lang="en-US" altLang="ja-JP" sz="700" b="1" dirty="0">
                <a:solidFill>
                  <a:schemeClr val="bg1"/>
                </a:solidFill>
              </a:rPr>
              <a:t>0466-36-3002</a:t>
            </a:r>
          </a:p>
          <a:p>
            <a:pPr algn="ctr"/>
            <a:r>
              <a:rPr kumimoji="1" lang="en-US" altLang="ja-JP" sz="700" b="1" dirty="0">
                <a:solidFill>
                  <a:schemeClr val="bg1"/>
                </a:solidFill>
              </a:rPr>
              <a:t>JR</a:t>
            </a:r>
            <a:r>
              <a:rPr kumimoji="1" lang="ja-JP" altLang="en-US" sz="700" b="1" dirty="0">
                <a:solidFill>
                  <a:schemeClr val="bg1"/>
                </a:solidFill>
              </a:rPr>
              <a:t>東海道線「辻堂」駅南口から徒歩</a:t>
            </a:r>
            <a:r>
              <a:rPr kumimoji="1" lang="en-US" altLang="ja-JP" sz="700" b="1" dirty="0">
                <a:solidFill>
                  <a:schemeClr val="bg1"/>
                </a:solidFill>
              </a:rPr>
              <a:t>3</a:t>
            </a:r>
            <a:r>
              <a:rPr kumimoji="1" lang="ja-JP" altLang="en-US" sz="700" b="1" dirty="0">
                <a:solidFill>
                  <a:schemeClr val="bg1"/>
                </a:solidFill>
              </a:rPr>
              <a:t>分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197E07BC-1F42-42A2-A0AD-9E9763D3FAE5}"/>
              </a:ext>
            </a:extLst>
          </p:cNvPr>
          <p:cNvSpPr/>
          <p:nvPr/>
        </p:nvSpPr>
        <p:spPr>
          <a:xfrm>
            <a:off x="2103757" y="7562268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>
                <a:solidFill>
                  <a:schemeClr val="tx1"/>
                </a:solidFill>
              </a:rPr>
              <a:t>9:30</a:t>
            </a:r>
            <a:r>
              <a:rPr lang="ja-JP" altLang="en-US" sz="800" dirty="0">
                <a:solidFill>
                  <a:schemeClr val="tx1"/>
                </a:solidFill>
              </a:rPr>
              <a:t>～</a:t>
            </a:r>
            <a:r>
              <a:rPr lang="en-US" altLang="ja-JP" sz="800" dirty="0">
                <a:solidFill>
                  <a:schemeClr val="tx1"/>
                </a:solidFill>
              </a:rPr>
              <a:t>12:30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pic>
        <p:nvPicPr>
          <p:cNvPr id="301" name="図 300">
            <a:extLst>
              <a:ext uri="{FF2B5EF4-FFF2-40B4-BE49-F238E27FC236}">
                <a16:creationId xmlns:a16="http://schemas.microsoft.com/office/drawing/2014/main" id="{B8D44ECB-8D1C-49DA-9EB0-7963D307F7B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58" y="8327205"/>
            <a:ext cx="663488" cy="497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C70252B9-CA2C-4F83-AF53-12F72278C206}"/>
              </a:ext>
            </a:extLst>
          </p:cNvPr>
          <p:cNvSpPr/>
          <p:nvPr/>
        </p:nvSpPr>
        <p:spPr>
          <a:xfrm>
            <a:off x="2463412" y="7997418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b="1" dirty="0">
                <a:solidFill>
                  <a:schemeClr val="tx1"/>
                </a:solidFill>
              </a:rPr>
              <a:t>・</a:t>
            </a:r>
            <a:r>
              <a:rPr kumimoji="1" lang="en-US" altLang="ja-JP" sz="900" b="1" dirty="0">
                <a:solidFill>
                  <a:schemeClr val="tx1"/>
                </a:solidFill>
              </a:rPr>
              <a:t>16mm</a:t>
            </a:r>
            <a:r>
              <a:rPr kumimoji="1" lang="ja-JP" altLang="en-US" sz="900" b="1" dirty="0">
                <a:solidFill>
                  <a:schemeClr val="tx1"/>
                </a:solidFill>
              </a:rPr>
              <a:t>アニメ上映会</a:t>
            </a:r>
            <a:endParaRPr kumimoji="1" lang="en-US" altLang="ja-JP" sz="900" b="1" dirty="0">
              <a:solidFill>
                <a:schemeClr val="tx1"/>
              </a:solidFill>
            </a:endParaRPr>
          </a:p>
          <a:p>
            <a:r>
              <a:rPr kumimoji="1" lang="ja-JP" altLang="en-US" sz="900" b="1" dirty="0" smtClean="0">
                <a:solidFill>
                  <a:schemeClr val="tx1"/>
                </a:solidFill>
              </a:rPr>
              <a:t>・チャリティーバザー</a:t>
            </a:r>
            <a:endParaRPr kumimoji="1" lang="en-US" altLang="ja-JP" sz="900" b="1" dirty="0">
              <a:solidFill>
                <a:schemeClr val="tx1"/>
              </a:solidFill>
            </a:endParaRPr>
          </a:p>
          <a:p>
            <a:r>
              <a:rPr kumimoji="1" lang="ja-JP" altLang="en-US" sz="900" b="1" dirty="0">
                <a:solidFill>
                  <a:schemeClr val="tx1"/>
                </a:solidFill>
              </a:rPr>
              <a:t>・</a:t>
            </a:r>
            <a:r>
              <a:rPr kumimoji="1" lang="en-US" altLang="ja-JP" sz="900" b="1" dirty="0">
                <a:solidFill>
                  <a:schemeClr val="tx1"/>
                </a:solidFill>
              </a:rPr>
              <a:t>N</a:t>
            </a:r>
            <a:r>
              <a:rPr kumimoji="1" lang="ja-JP" altLang="en-US" sz="900" b="1" dirty="0">
                <a:solidFill>
                  <a:schemeClr val="tx1"/>
                </a:solidFill>
              </a:rPr>
              <a:t>ゲージ展示</a:t>
            </a:r>
            <a:endParaRPr kumimoji="1" lang="en-US" altLang="ja-JP" sz="900" b="1" dirty="0">
              <a:solidFill>
                <a:schemeClr val="tx1"/>
              </a:solidFill>
            </a:endParaRPr>
          </a:p>
          <a:p>
            <a:r>
              <a:rPr kumimoji="1" lang="ja-JP" altLang="en-US" sz="900" b="1" dirty="0">
                <a:solidFill>
                  <a:schemeClr val="tx1"/>
                </a:solidFill>
              </a:rPr>
              <a:t>　　　　　　　　　</a:t>
            </a:r>
            <a:endParaRPr kumimoji="1" lang="en-US" altLang="ja-JP" sz="900" b="1" dirty="0">
              <a:solidFill>
                <a:schemeClr val="tx1"/>
              </a:solidFill>
            </a:endParaRPr>
          </a:p>
        </p:txBody>
      </p:sp>
      <p:sp>
        <p:nvSpPr>
          <p:cNvPr id="218" name="星: 5 pt 217">
            <a:extLst>
              <a:ext uri="{FF2B5EF4-FFF2-40B4-BE49-F238E27FC236}">
                <a16:creationId xmlns:a16="http://schemas.microsoft.com/office/drawing/2014/main" id="{5E226C3C-70DD-47C6-A564-8997CFE1CA7D}"/>
              </a:ext>
            </a:extLst>
          </p:cNvPr>
          <p:cNvSpPr/>
          <p:nvPr/>
        </p:nvSpPr>
        <p:spPr>
          <a:xfrm>
            <a:off x="2655153" y="6069038"/>
            <a:ext cx="233139" cy="212672"/>
          </a:xfrm>
          <a:prstGeom prst="star5">
            <a:avLst/>
          </a:prstGeom>
          <a:solidFill>
            <a:srgbClr val="F793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793E4"/>
              </a:solidFill>
            </a:endParaRP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17AA9868-051A-4BA6-8550-033903E5CB54}"/>
              </a:ext>
            </a:extLst>
          </p:cNvPr>
          <p:cNvSpPr/>
          <p:nvPr/>
        </p:nvSpPr>
        <p:spPr>
          <a:xfrm>
            <a:off x="1063706" y="5944586"/>
            <a:ext cx="4176958" cy="54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ln w="6350">
                  <a:solidFill>
                    <a:schemeClr val="bg1"/>
                  </a:solidFill>
                </a:ln>
                <a:solidFill>
                  <a:srgbClr val="F793E4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辻堂</a:t>
            </a:r>
            <a:endParaRPr kumimoji="1" lang="en-US" altLang="ja-JP" sz="1000" dirty="0">
              <a:ln w="6350">
                <a:solidFill>
                  <a:schemeClr val="bg1"/>
                </a:solidFill>
              </a:ln>
              <a:solidFill>
                <a:srgbClr val="F793E4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1000" dirty="0">
                <a:ln w="6350">
                  <a:solidFill>
                    <a:schemeClr val="bg1"/>
                  </a:solidFill>
                </a:ln>
                <a:solidFill>
                  <a:srgbClr val="F793E4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青少年会館</a:t>
            </a:r>
          </a:p>
        </p:txBody>
      </p:sp>
      <p:sp>
        <p:nvSpPr>
          <p:cNvPr id="221" name="二等辺三角形 18">
            <a:extLst>
              <a:ext uri="{FF2B5EF4-FFF2-40B4-BE49-F238E27FC236}">
                <a16:creationId xmlns:a16="http://schemas.microsoft.com/office/drawing/2014/main" id="{998D6E27-BFB3-4788-8478-00C51C5D0312}"/>
              </a:ext>
            </a:extLst>
          </p:cNvPr>
          <p:cNvSpPr/>
          <p:nvPr/>
        </p:nvSpPr>
        <p:spPr>
          <a:xfrm rot="2845311">
            <a:off x="2327660" y="4465653"/>
            <a:ext cx="297619" cy="1011590"/>
          </a:xfrm>
          <a:custGeom>
            <a:avLst/>
            <a:gdLst>
              <a:gd name="connsiteX0" fmla="*/ 0 w 297633"/>
              <a:gd name="connsiteY0" fmla="*/ 488807 h 488807"/>
              <a:gd name="connsiteX1" fmla="*/ 148817 w 297633"/>
              <a:gd name="connsiteY1" fmla="*/ 0 h 488807"/>
              <a:gd name="connsiteX2" fmla="*/ 297633 w 297633"/>
              <a:gd name="connsiteY2" fmla="*/ 488807 h 488807"/>
              <a:gd name="connsiteX3" fmla="*/ 0 w 297633"/>
              <a:gd name="connsiteY3" fmla="*/ 488807 h 488807"/>
              <a:gd name="connsiteX0" fmla="*/ 0 w 250892"/>
              <a:gd name="connsiteY0" fmla="*/ 488807 h 488807"/>
              <a:gd name="connsiteX1" fmla="*/ 148817 w 250892"/>
              <a:gd name="connsiteY1" fmla="*/ 0 h 488807"/>
              <a:gd name="connsiteX2" fmla="*/ 250892 w 250892"/>
              <a:gd name="connsiteY2" fmla="*/ 360574 h 488807"/>
              <a:gd name="connsiteX3" fmla="*/ 0 w 250892"/>
              <a:gd name="connsiteY3" fmla="*/ 488807 h 488807"/>
              <a:gd name="connsiteX0" fmla="*/ 0 w 250892"/>
              <a:gd name="connsiteY0" fmla="*/ 967552 h 967552"/>
              <a:gd name="connsiteX1" fmla="*/ 5279 w 250892"/>
              <a:gd name="connsiteY1" fmla="*/ 0 h 967552"/>
              <a:gd name="connsiteX2" fmla="*/ 250892 w 250892"/>
              <a:gd name="connsiteY2" fmla="*/ 839319 h 967552"/>
              <a:gd name="connsiteX3" fmla="*/ 0 w 250892"/>
              <a:gd name="connsiteY3" fmla="*/ 967552 h 9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2" h="967552">
                <a:moveTo>
                  <a:pt x="0" y="967552"/>
                </a:moveTo>
                <a:cubicBezTo>
                  <a:pt x="1760" y="645035"/>
                  <a:pt x="3519" y="322517"/>
                  <a:pt x="5279" y="0"/>
                </a:cubicBezTo>
                <a:lnTo>
                  <a:pt x="250892" y="839319"/>
                </a:lnTo>
                <a:lnTo>
                  <a:pt x="0" y="967552"/>
                </a:lnTo>
                <a:close/>
              </a:path>
            </a:pathLst>
          </a:custGeom>
          <a:solidFill>
            <a:srgbClr val="F8910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29C7FF"/>
              </a:highlight>
            </a:endParaRPr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20070530-E638-4A91-A109-F4D59EC9EFDD}"/>
              </a:ext>
            </a:extLst>
          </p:cNvPr>
          <p:cNvSpPr/>
          <p:nvPr/>
        </p:nvSpPr>
        <p:spPr>
          <a:xfrm>
            <a:off x="2481136" y="9504161"/>
            <a:ext cx="304667" cy="289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73C8B95E-A9BC-4288-B2A3-74B0FE7C1EC3}"/>
              </a:ext>
            </a:extLst>
          </p:cNvPr>
          <p:cNvSpPr/>
          <p:nvPr/>
        </p:nvSpPr>
        <p:spPr>
          <a:xfrm>
            <a:off x="-1271294" y="9439342"/>
            <a:ext cx="7809526" cy="419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協力</a:t>
            </a: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2C569FBE-482D-4060-A126-14E16B18B104}"/>
              </a:ext>
            </a:extLst>
          </p:cNvPr>
          <p:cNvSpPr/>
          <p:nvPr/>
        </p:nvSpPr>
        <p:spPr>
          <a:xfrm>
            <a:off x="2397749" y="9110329"/>
            <a:ext cx="2733705" cy="419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URL</a:t>
            </a:r>
            <a:r>
              <a:rPr kumimoji="1" lang="ja-JP" altLang="en-US" sz="1050" dirty="0">
                <a:solidFill>
                  <a:schemeClr val="tx1"/>
                </a:solidFill>
              </a:rPr>
              <a:t>：</a:t>
            </a:r>
            <a:r>
              <a:rPr kumimoji="1" lang="en-US" altLang="ja-JP" sz="1050" dirty="0">
                <a:solidFill>
                  <a:schemeClr val="tx1"/>
                </a:solidFill>
              </a:rPr>
              <a:t>https://f-mirai.jp/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pic>
        <p:nvPicPr>
          <p:cNvPr id="313" name="図 312">
            <a:extLst>
              <a:ext uri="{FF2B5EF4-FFF2-40B4-BE49-F238E27FC236}">
                <a16:creationId xmlns:a16="http://schemas.microsoft.com/office/drawing/2014/main" id="{3C83E9F4-F6A2-4EF2-AEFA-B6376336337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76" y="3734084"/>
            <a:ext cx="687576" cy="515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" name="図 313">
            <a:extLst>
              <a:ext uri="{FF2B5EF4-FFF2-40B4-BE49-F238E27FC236}">
                <a16:creationId xmlns:a16="http://schemas.microsoft.com/office/drawing/2014/main" id="{20921833-6E2E-4F06-BC59-F7C082D51BC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60" y="7682443"/>
            <a:ext cx="654975" cy="435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D75C59F-3C42-4FE2-8651-B68BD774EC11}"/>
              </a:ext>
            </a:extLst>
          </p:cNvPr>
          <p:cNvSpPr/>
          <p:nvPr/>
        </p:nvSpPr>
        <p:spPr>
          <a:xfrm>
            <a:off x="4663743" y="7492542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89108"/>
                </a:solidFill>
              </a:rPr>
              <a:t>ミニ鉄道運転会</a:t>
            </a: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2FF99215-9AD5-45F5-8BDD-8810223CBE43}"/>
              </a:ext>
            </a:extLst>
          </p:cNvPr>
          <p:cNvSpPr/>
          <p:nvPr/>
        </p:nvSpPr>
        <p:spPr>
          <a:xfrm>
            <a:off x="4670698" y="7729139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89108"/>
                </a:solidFill>
              </a:rPr>
              <a:t>フリーマーケット</a:t>
            </a:r>
          </a:p>
        </p:txBody>
      </p:sp>
      <p:pic>
        <p:nvPicPr>
          <p:cNvPr id="223" name="図 222">
            <a:extLst>
              <a:ext uri="{FF2B5EF4-FFF2-40B4-BE49-F238E27FC236}">
                <a16:creationId xmlns:a16="http://schemas.microsoft.com/office/drawing/2014/main" id="{B8923F5B-55A8-4D73-833F-B5405FC8200F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45" y="5957988"/>
            <a:ext cx="624812" cy="468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BF3B32A-542E-469E-8AE3-F84520736B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10" y="6953776"/>
            <a:ext cx="351706" cy="304156"/>
          </a:xfrm>
          <a:prstGeom prst="rect">
            <a:avLst/>
          </a:prstGeom>
        </p:spPr>
      </p:pic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255CC5C0-ABD6-4B8C-9E08-598C90D5258B}"/>
              </a:ext>
            </a:extLst>
          </p:cNvPr>
          <p:cNvGrpSpPr/>
          <p:nvPr/>
        </p:nvGrpSpPr>
        <p:grpSpPr>
          <a:xfrm>
            <a:off x="3904695" y="4987819"/>
            <a:ext cx="1294269" cy="255000"/>
            <a:chOff x="8688235" y="8923214"/>
            <a:chExt cx="1294269" cy="255000"/>
          </a:xfrm>
        </p:grpSpPr>
        <p:sp>
          <p:nvSpPr>
            <p:cNvPr id="262" name="正方形/長方形 261">
              <a:extLst>
                <a:ext uri="{FF2B5EF4-FFF2-40B4-BE49-F238E27FC236}">
                  <a16:creationId xmlns:a16="http://schemas.microsoft.com/office/drawing/2014/main" id="{F3B6E5D9-7AC4-4BAA-B04C-DFB5152805C9}"/>
                </a:ext>
              </a:extLst>
            </p:cNvPr>
            <p:cNvSpPr/>
            <p:nvPr/>
          </p:nvSpPr>
          <p:spPr>
            <a:xfrm>
              <a:off x="9001016" y="8923214"/>
              <a:ext cx="657252" cy="2462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 dirty="0">
                <a:solidFill>
                  <a:srgbClr val="FF0000"/>
                </a:solidFill>
              </a:endParaRPr>
            </a:p>
          </p:txBody>
        </p:sp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2CF6D50B-2A85-412B-BC85-61B7CD477BA6}"/>
                </a:ext>
              </a:extLst>
            </p:cNvPr>
            <p:cNvSpPr/>
            <p:nvPr/>
          </p:nvSpPr>
          <p:spPr>
            <a:xfrm>
              <a:off x="8688235" y="8931924"/>
              <a:ext cx="1294269" cy="246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700" b="1" dirty="0">
                  <a:solidFill>
                    <a:srgbClr val="FF0000"/>
                  </a:solidFill>
                </a:rPr>
                <a:t>チケット発売中</a:t>
              </a:r>
              <a:endParaRPr kumimoji="1" lang="en-US" altLang="ja-JP" sz="700" b="1" dirty="0">
                <a:solidFill>
                  <a:srgbClr val="FF0000"/>
                </a:solidFill>
              </a:endParaRPr>
            </a:p>
            <a:p>
              <a:pPr algn="ctr"/>
              <a:r>
                <a:rPr kumimoji="1" lang="en-US" altLang="ja-JP" sz="400" b="1" dirty="0">
                  <a:solidFill>
                    <a:srgbClr val="FF0000"/>
                  </a:solidFill>
                </a:rPr>
                <a:t>※</a:t>
              </a:r>
              <a:r>
                <a:rPr kumimoji="1" lang="ja-JP" altLang="en-US" sz="400" b="1" dirty="0">
                  <a:solidFill>
                    <a:srgbClr val="FF0000"/>
                  </a:solidFill>
                </a:rPr>
                <a:t>詳細は</a:t>
              </a:r>
              <a:r>
                <a:rPr kumimoji="1" lang="en-US" altLang="ja-JP" sz="400" b="1" dirty="0">
                  <a:solidFill>
                    <a:srgbClr val="FF0000"/>
                  </a:solidFill>
                </a:rPr>
                <a:t>HP</a:t>
              </a:r>
              <a:r>
                <a:rPr kumimoji="1" lang="ja-JP" altLang="en-US" sz="400" b="1" dirty="0">
                  <a:solidFill>
                    <a:srgbClr val="FF0000"/>
                  </a:solidFill>
                </a:rPr>
                <a:t>をご覧ください</a:t>
              </a:r>
              <a:endParaRPr kumimoji="1" lang="ja-JP" altLang="en-US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4" name="正方形/長方形 253">
            <a:extLst>
              <a:ext uri="{FF2B5EF4-FFF2-40B4-BE49-F238E27FC236}">
                <a16:creationId xmlns:a16="http://schemas.microsoft.com/office/drawing/2014/main" id="{D95C8361-5993-47B4-9927-7FEE80A7FD8A}"/>
              </a:ext>
            </a:extLst>
          </p:cNvPr>
          <p:cNvSpPr/>
          <p:nvPr/>
        </p:nvSpPr>
        <p:spPr>
          <a:xfrm>
            <a:off x="-2910302" y="7170811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89108"/>
                </a:solidFill>
              </a:rPr>
              <a:t>フリーマーケット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DA338D6-6C31-4896-B484-2F044A099695}"/>
              </a:ext>
            </a:extLst>
          </p:cNvPr>
          <p:cNvGrpSpPr/>
          <p:nvPr/>
        </p:nvGrpSpPr>
        <p:grpSpPr>
          <a:xfrm>
            <a:off x="6036484" y="6380218"/>
            <a:ext cx="655214" cy="257480"/>
            <a:chOff x="9032460" y="7555197"/>
            <a:chExt cx="655214" cy="257480"/>
          </a:xfrm>
        </p:grpSpPr>
        <p:sp>
          <p:nvSpPr>
            <p:cNvPr id="177" name="正方形/長方形 176">
              <a:extLst>
                <a:ext uri="{FF2B5EF4-FFF2-40B4-BE49-F238E27FC236}">
                  <a16:creationId xmlns:a16="http://schemas.microsoft.com/office/drawing/2014/main" id="{44726D8E-F920-4715-965B-7BBFF1191F78}"/>
                </a:ext>
              </a:extLst>
            </p:cNvPr>
            <p:cNvSpPr/>
            <p:nvPr/>
          </p:nvSpPr>
          <p:spPr>
            <a:xfrm>
              <a:off x="9098280" y="7591606"/>
              <a:ext cx="508334" cy="1765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179" name="正方形/長方形 178">
              <a:extLst>
                <a:ext uri="{FF2B5EF4-FFF2-40B4-BE49-F238E27FC236}">
                  <a16:creationId xmlns:a16="http://schemas.microsoft.com/office/drawing/2014/main" id="{33963C43-5649-40C7-86FE-BF671183471B}"/>
                </a:ext>
              </a:extLst>
            </p:cNvPr>
            <p:cNvSpPr/>
            <p:nvPr/>
          </p:nvSpPr>
          <p:spPr>
            <a:xfrm>
              <a:off x="9032460" y="7555197"/>
              <a:ext cx="655214" cy="257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b="1" dirty="0">
                  <a:solidFill>
                    <a:srgbClr val="FF0000"/>
                  </a:solidFill>
                </a:rPr>
                <a:t>有料駐車場</a:t>
              </a:r>
              <a:endParaRPr kumimoji="1" lang="en-US" altLang="ja-JP" sz="500" b="1" dirty="0">
                <a:solidFill>
                  <a:srgbClr val="FF0000"/>
                </a:solidFill>
              </a:endParaRPr>
            </a:p>
            <a:p>
              <a:pPr algn="ctr"/>
              <a:r>
                <a:rPr kumimoji="1" lang="ja-JP" altLang="en-US" sz="500" b="1" dirty="0">
                  <a:solidFill>
                    <a:srgbClr val="FF0000"/>
                  </a:solidFill>
                </a:rPr>
                <a:t>（</a:t>
              </a:r>
              <a:r>
                <a:rPr kumimoji="1" lang="en-US" altLang="ja-JP" sz="500" b="1" dirty="0">
                  <a:solidFill>
                    <a:srgbClr val="FF0000"/>
                  </a:solidFill>
                </a:rPr>
                <a:t>92</a:t>
              </a:r>
              <a:r>
                <a:rPr kumimoji="1" lang="ja-JP" altLang="en-US" sz="500" b="1" dirty="0">
                  <a:solidFill>
                    <a:srgbClr val="FF0000"/>
                  </a:solidFill>
                </a:rPr>
                <a:t>台）</a:t>
              </a:r>
            </a:p>
          </p:txBody>
        </p:sp>
      </p:grp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17EB7D0E-AE51-4CCE-9809-C4ABDC9226D5}"/>
              </a:ext>
            </a:extLst>
          </p:cNvPr>
          <p:cNvSpPr/>
          <p:nvPr/>
        </p:nvSpPr>
        <p:spPr>
          <a:xfrm>
            <a:off x="-14130" y="5394565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chemeClr val="bg1"/>
                </a:solidFill>
              </a:rPr>
              <a:t>藤沢市遠藤</a:t>
            </a:r>
            <a:r>
              <a:rPr kumimoji="1" lang="en-US" altLang="ja-JP" sz="700" b="1" dirty="0">
                <a:solidFill>
                  <a:schemeClr val="bg1"/>
                </a:solidFill>
              </a:rPr>
              <a:t>2000-1</a:t>
            </a:r>
          </a:p>
          <a:p>
            <a:pPr algn="ctr"/>
            <a:r>
              <a:rPr kumimoji="1" lang="ja-JP" altLang="en-US" sz="600" b="1" dirty="0">
                <a:solidFill>
                  <a:schemeClr val="bg1"/>
                </a:solidFill>
              </a:rPr>
              <a:t>体育館 ☎</a:t>
            </a:r>
            <a:r>
              <a:rPr kumimoji="1" lang="en-US" altLang="ja-JP" sz="600" b="1" dirty="0">
                <a:solidFill>
                  <a:schemeClr val="bg1"/>
                </a:solidFill>
              </a:rPr>
              <a:t>0466-88-1111 </a:t>
            </a:r>
            <a:r>
              <a:rPr kumimoji="1" lang="ja-JP" altLang="en-US" sz="600" b="1" dirty="0">
                <a:solidFill>
                  <a:schemeClr val="bg1"/>
                </a:solidFill>
              </a:rPr>
              <a:t>プール ☎</a:t>
            </a:r>
            <a:r>
              <a:rPr kumimoji="1" lang="en-US" altLang="ja-JP" sz="600" b="1" dirty="0">
                <a:solidFill>
                  <a:schemeClr val="bg1"/>
                </a:solidFill>
              </a:rPr>
              <a:t>0466-88-1811</a:t>
            </a:r>
          </a:p>
          <a:p>
            <a:pPr algn="ctr"/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7835F323-6F74-4119-B9DD-4636FDDF5349}"/>
              </a:ext>
            </a:extLst>
          </p:cNvPr>
          <p:cNvSpPr/>
          <p:nvPr/>
        </p:nvSpPr>
        <p:spPr>
          <a:xfrm>
            <a:off x="-164474" y="5501209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「湘南台」駅西口からバス約</a:t>
            </a:r>
            <a:r>
              <a:rPr kumimoji="1" lang="en-US" altLang="ja-JP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  <a:endParaRPr kumimoji="1" lang="en-US" altLang="ja-JP" sz="7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25D2D96E-1FB8-4172-9D95-17483B17B088}"/>
              </a:ext>
            </a:extLst>
          </p:cNvPr>
          <p:cNvGrpSpPr/>
          <p:nvPr/>
        </p:nvGrpSpPr>
        <p:grpSpPr>
          <a:xfrm>
            <a:off x="-177651" y="5993068"/>
            <a:ext cx="1027071" cy="474270"/>
            <a:chOff x="7302629" y="8406010"/>
            <a:chExt cx="1028699" cy="481692"/>
          </a:xfrm>
        </p:grpSpPr>
        <p:sp>
          <p:nvSpPr>
            <p:cNvPr id="184" name="楕円 183">
              <a:extLst>
                <a:ext uri="{FF2B5EF4-FFF2-40B4-BE49-F238E27FC236}">
                  <a16:creationId xmlns:a16="http://schemas.microsoft.com/office/drawing/2014/main" id="{1E915161-E171-4195-AAB5-8E5A4A93D7EC}"/>
                </a:ext>
              </a:extLst>
            </p:cNvPr>
            <p:cNvSpPr/>
            <p:nvPr/>
          </p:nvSpPr>
          <p:spPr>
            <a:xfrm>
              <a:off x="7608067" y="8453520"/>
              <a:ext cx="417169" cy="385965"/>
            </a:xfrm>
            <a:prstGeom prst="ellipse">
              <a:avLst/>
            </a:prstGeom>
            <a:solidFill>
              <a:srgbClr val="F89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楕円 184">
              <a:extLst>
                <a:ext uri="{FF2B5EF4-FFF2-40B4-BE49-F238E27FC236}">
                  <a16:creationId xmlns:a16="http://schemas.microsoft.com/office/drawing/2014/main" id="{DE89ADD0-9D3A-4F7A-980F-1964B7807848}"/>
                </a:ext>
              </a:extLst>
            </p:cNvPr>
            <p:cNvSpPr/>
            <p:nvPr/>
          </p:nvSpPr>
          <p:spPr>
            <a:xfrm>
              <a:off x="7302629" y="8406010"/>
              <a:ext cx="1028699" cy="4816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b="1" dirty="0"/>
                <a:t>5/6</a:t>
              </a:r>
            </a:p>
            <a:p>
              <a:pPr algn="ctr"/>
              <a:r>
                <a:rPr kumimoji="1" lang="ja-JP" altLang="en-US" sz="600" b="1" dirty="0"/>
                <a:t>（月</a:t>
              </a:r>
              <a:r>
                <a:rPr kumimoji="1" lang="ja-JP" altLang="en-US" sz="600" b="1" dirty="0" smtClean="0"/>
                <a:t>・振休）</a:t>
              </a:r>
              <a:endParaRPr kumimoji="1" lang="ja-JP" altLang="en-US" sz="600" b="1" dirty="0"/>
            </a:p>
          </p:txBody>
        </p:sp>
      </p:grp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398856C9-3350-4CFA-B59C-DFED2C88A6EE}"/>
              </a:ext>
            </a:extLst>
          </p:cNvPr>
          <p:cNvSpPr/>
          <p:nvPr/>
        </p:nvSpPr>
        <p:spPr>
          <a:xfrm>
            <a:off x="-2851061" y="5996154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000" b="1" dirty="0">
              <a:solidFill>
                <a:srgbClr val="F89108"/>
              </a:solidFill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4573592A-0458-49B8-8453-DDBE9B9B8A13}"/>
              </a:ext>
            </a:extLst>
          </p:cNvPr>
          <p:cNvSpPr/>
          <p:nvPr/>
        </p:nvSpPr>
        <p:spPr>
          <a:xfrm>
            <a:off x="-3163716" y="6913965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89108"/>
                </a:solidFill>
              </a:rPr>
              <a:t>カヌー体験（事前申込制）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6017" y="6383718"/>
            <a:ext cx="2639101" cy="1443156"/>
            <a:chOff x="76017" y="6370655"/>
            <a:chExt cx="2639101" cy="1443156"/>
          </a:xfrm>
        </p:grpSpPr>
        <p:sp>
          <p:nvSpPr>
            <p:cNvPr id="180" name="正方形/長方形 179">
              <a:extLst>
                <a:ext uri="{FF2B5EF4-FFF2-40B4-BE49-F238E27FC236}">
                  <a16:creationId xmlns:a16="http://schemas.microsoft.com/office/drawing/2014/main" id="{EF69261A-7C82-46BC-84A0-5B4F8FA49E34}"/>
                </a:ext>
              </a:extLst>
            </p:cNvPr>
            <p:cNvSpPr/>
            <p:nvPr/>
          </p:nvSpPr>
          <p:spPr>
            <a:xfrm>
              <a:off x="76017" y="6370655"/>
              <a:ext cx="2639101" cy="14431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</a:pPr>
              <a:r>
                <a:rPr kumimoji="1" lang="ja-JP" altLang="en-US" sz="1000" b="1" dirty="0">
                  <a:solidFill>
                    <a:srgbClr val="F89108"/>
                  </a:solidFill>
                  <a:latin typeface="+mn-ea"/>
                </a:rPr>
                <a:t>アーティスティックスイミング</a:t>
              </a:r>
              <a:r>
                <a:rPr kumimoji="1" lang="ja-JP" altLang="en-US" sz="1000" b="1" dirty="0" smtClean="0">
                  <a:solidFill>
                    <a:srgbClr val="F89108"/>
                  </a:solidFill>
                  <a:latin typeface="+mn-ea"/>
                </a:rPr>
                <a:t>公演</a:t>
              </a:r>
              <a:endParaRPr kumimoji="1" lang="en-US" altLang="ja-JP" sz="1000" b="1" dirty="0" smtClean="0">
                <a:solidFill>
                  <a:srgbClr val="F89108"/>
                </a:solidFill>
                <a:latin typeface="+mn-ea"/>
              </a:endParaRPr>
            </a:p>
            <a:p>
              <a:pPr>
                <a:lnSpc>
                  <a:spcPts val="1500"/>
                </a:lnSpc>
              </a:pPr>
              <a:r>
                <a:rPr kumimoji="1" lang="ja-JP" altLang="en-US" sz="1000" b="1" dirty="0">
                  <a:solidFill>
                    <a:srgbClr val="F89108"/>
                  </a:solidFill>
                  <a:latin typeface="+mn-ea"/>
                </a:rPr>
                <a:t>スポーツ体験</a:t>
              </a:r>
              <a:r>
                <a:rPr kumimoji="1" lang="ja-JP" altLang="en-US" sz="1000" b="1" dirty="0" smtClean="0">
                  <a:solidFill>
                    <a:srgbClr val="F89108"/>
                  </a:solidFill>
                  <a:latin typeface="+mn-ea"/>
                </a:rPr>
                <a:t>コーナー</a:t>
              </a:r>
              <a:endParaRPr kumimoji="1" lang="en-US" altLang="ja-JP" sz="1000" b="1" dirty="0" smtClean="0">
                <a:solidFill>
                  <a:srgbClr val="F89108"/>
                </a:solidFill>
                <a:latin typeface="+mn-ea"/>
              </a:endParaRPr>
            </a:p>
            <a:p>
              <a:pPr>
                <a:lnSpc>
                  <a:spcPts val="1500"/>
                </a:lnSpc>
              </a:pPr>
              <a:endParaRPr kumimoji="1" lang="en-US" altLang="ja-JP" sz="1000" b="1" dirty="0" smtClean="0">
                <a:solidFill>
                  <a:srgbClr val="F89108"/>
                </a:solidFill>
                <a:latin typeface="+mn-ea"/>
              </a:endParaRPr>
            </a:p>
            <a:p>
              <a:pPr>
                <a:lnSpc>
                  <a:spcPts val="1500"/>
                </a:lnSpc>
              </a:pPr>
              <a:r>
                <a:rPr kumimoji="1" lang="ja-JP" altLang="en-US" sz="1000" b="1" dirty="0">
                  <a:solidFill>
                    <a:srgbClr val="F89108"/>
                  </a:solidFill>
                  <a:latin typeface="+mn-ea"/>
                </a:rPr>
                <a:t>カヌー</a:t>
              </a:r>
              <a:r>
                <a:rPr kumimoji="1" lang="ja-JP" altLang="en-US" sz="1000" b="1" dirty="0" smtClean="0">
                  <a:solidFill>
                    <a:srgbClr val="F89108"/>
                  </a:solidFill>
                  <a:latin typeface="+mn-ea"/>
                </a:rPr>
                <a:t>体験（事前申込制）</a:t>
              </a:r>
              <a:endParaRPr kumimoji="1" lang="en-US" altLang="ja-JP" sz="1000" b="1" dirty="0" smtClean="0">
                <a:solidFill>
                  <a:srgbClr val="F89108"/>
                </a:solidFill>
                <a:latin typeface="+mn-ea"/>
              </a:endParaRPr>
            </a:p>
            <a:p>
              <a:pPr>
                <a:lnSpc>
                  <a:spcPts val="1500"/>
                </a:lnSpc>
              </a:pPr>
              <a:r>
                <a:rPr kumimoji="1" lang="ja-JP" altLang="en-US" sz="1000" b="1" dirty="0" smtClean="0">
                  <a:solidFill>
                    <a:srgbClr val="F89108"/>
                  </a:solidFill>
                  <a:latin typeface="+mn-ea"/>
                </a:rPr>
                <a:t>フリーマーケット</a:t>
              </a:r>
              <a:endParaRPr kumimoji="1" lang="en-US" altLang="ja-JP" sz="1000" b="1" dirty="0" smtClean="0">
                <a:solidFill>
                  <a:srgbClr val="F89108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ja-JP" sz="800" b="1" dirty="0">
                  <a:solidFill>
                    <a:srgbClr val="F89108"/>
                  </a:solidFill>
                  <a:latin typeface="+mn-ea"/>
                </a:rPr>
                <a:t>TEAM Q4</a:t>
              </a:r>
              <a:r>
                <a:rPr kumimoji="1" lang="ja-JP" altLang="en-US" sz="800" b="1" dirty="0">
                  <a:solidFill>
                    <a:srgbClr val="F89108"/>
                  </a:solidFill>
                  <a:latin typeface="+mn-ea"/>
                </a:rPr>
                <a:t>湘南</a:t>
              </a:r>
              <a:r>
                <a:rPr kumimoji="1" lang="en-US" altLang="ja-JP" sz="800" b="1" dirty="0">
                  <a:solidFill>
                    <a:srgbClr val="F89108"/>
                  </a:solidFill>
                  <a:latin typeface="+mn-ea"/>
                </a:rPr>
                <a:t>3×3</a:t>
              </a:r>
              <a:r>
                <a:rPr kumimoji="1" lang="ja-JP" altLang="en-US" sz="800" b="1" dirty="0" smtClean="0">
                  <a:solidFill>
                    <a:srgbClr val="F89108"/>
                  </a:solidFill>
                  <a:latin typeface="+mn-ea"/>
                </a:rPr>
                <a:t>エキシビションマッチ</a:t>
              </a:r>
              <a:endParaRPr kumimoji="1" lang="en-US" altLang="ja-JP" sz="800" b="1" dirty="0" smtClean="0">
                <a:solidFill>
                  <a:srgbClr val="F89108"/>
                </a:solidFill>
                <a:latin typeface="+mn-ea"/>
              </a:endParaRPr>
            </a:p>
            <a:p>
              <a:pPr>
                <a:lnSpc>
                  <a:spcPts val="1500"/>
                </a:lnSpc>
              </a:pPr>
              <a:r>
                <a:rPr kumimoji="1" lang="en-US" altLang="ja-JP" sz="1000" b="1" dirty="0" smtClean="0">
                  <a:solidFill>
                    <a:srgbClr val="F89108"/>
                  </a:solidFill>
                  <a:latin typeface="+mn-ea"/>
                </a:rPr>
                <a:t>MASTGOLF</a:t>
              </a:r>
              <a:r>
                <a:rPr kumimoji="1" lang="ja-JP" altLang="en-US" sz="1000" b="1" dirty="0" smtClean="0">
                  <a:solidFill>
                    <a:srgbClr val="F89108"/>
                  </a:solidFill>
                  <a:latin typeface="+mn-ea"/>
                </a:rPr>
                <a:t>（スナッグゴルフ体験</a:t>
              </a:r>
              <a:r>
                <a:rPr kumimoji="1" lang="ja-JP" altLang="en-US" sz="1000" b="1" dirty="0" smtClean="0">
                  <a:solidFill>
                    <a:srgbClr val="F89108"/>
                  </a:solidFill>
                  <a:latin typeface="+mn-ea"/>
                </a:rPr>
                <a:t>）</a:t>
              </a:r>
              <a:endParaRPr kumimoji="1" lang="en-US" altLang="ja-JP" sz="1000" b="1" dirty="0" smtClean="0">
                <a:solidFill>
                  <a:srgbClr val="F89108"/>
                </a:solidFill>
                <a:latin typeface="+mn-ea"/>
              </a:endParaRPr>
            </a:p>
          </p:txBody>
        </p:sp>
        <p:sp>
          <p:nvSpPr>
            <p:cNvPr id="272" name="正方形/長方形 271">
              <a:extLst>
                <a:ext uri="{FF2B5EF4-FFF2-40B4-BE49-F238E27FC236}">
                  <a16:creationId xmlns:a16="http://schemas.microsoft.com/office/drawing/2014/main" id="{D6798A11-547A-47F8-A148-648451DBBE15}"/>
                </a:ext>
              </a:extLst>
            </p:cNvPr>
            <p:cNvSpPr/>
            <p:nvPr/>
          </p:nvSpPr>
          <p:spPr>
            <a:xfrm>
              <a:off x="130999" y="6545095"/>
              <a:ext cx="2219325" cy="710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600" b="1" dirty="0">
                  <a:solidFill>
                    <a:srgbClr val="FF0000"/>
                  </a:solidFill>
                </a:rPr>
                <a:t>※</a:t>
              </a:r>
              <a:r>
                <a:rPr lang="ja-JP" altLang="en-US" sz="600" b="1" dirty="0">
                  <a:solidFill>
                    <a:srgbClr val="FF0000"/>
                  </a:solidFill>
                </a:rPr>
                <a:t>室内履きをお持ちください</a:t>
              </a:r>
              <a:endParaRPr kumimoji="1" lang="ja-JP" altLang="en-US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3F5DE954-468C-4C35-93DD-7FEF3CE38E8B}"/>
              </a:ext>
            </a:extLst>
          </p:cNvPr>
          <p:cNvSpPr/>
          <p:nvPr/>
        </p:nvSpPr>
        <p:spPr>
          <a:xfrm>
            <a:off x="469733" y="6003784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00" dirty="0">
                <a:solidFill>
                  <a:schemeClr val="tx1"/>
                </a:solidFill>
              </a:rPr>
              <a:t>10:00</a:t>
            </a:r>
            <a:r>
              <a:rPr lang="ja-JP" altLang="en-US" sz="800" dirty="0">
                <a:solidFill>
                  <a:schemeClr val="tx1"/>
                </a:solidFill>
              </a:rPr>
              <a:t>～</a:t>
            </a:r>
            <a:r>
              <a:rPr lang="en-US" altLang="ja-JP" sz="800" dirty="0">
                <a:solidFill>
                  <a:schemeClr val="tx1"/>
                </a:solidFill>
              </a:rPr>
              <a:t>15:30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pic>
        <p:nvPicPr>
          <p:cNvPr id="259" name="図 258">
            <a:extLst>
              <a:ext uri="{FF2B5EF4-FFF2-40B4-BE49-F238E27FC236}">
                <a16:creationId xmlns:a16="http://schemas.microsoft.com/office/drawing/2014/main" id="{7AAC9D75-4280-4785-BAD0-7AB9996BB3A0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22" y="6639836"/>
            <a:ext cx="397514" cy="298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F84FDC0-0CC6-4FDE-8CD4-25017AA66B9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8" y="5876348"/>
            <a:ext cx="413634" cy="35771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6BEBB9D-D58D-4026-9A6C-B0239D7A260B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757" y="4388185"/>
            <a:ext cx="742754" cy="495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202DB2B-631C-4AD4-B3FF-F2677574534D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12" y="3413449"/>
            <a:ext cx="568256" cy="568256"/>
          </a:xfrm>
          <a:prstGeom prst="rect">
            <a:avLst/>
          </a:prstGeom>
        </p:spPr>
      </p:pic>
      <p:sp>
        <p:nvSpPr>
          <p:cNvPr id="227" name="二等辺三角形 18">
            <a:extLst>
              <a:ext uri="{FF2B5EF4-FFF2-40B4-BE49-F238E27FC236}">
                <a16:creationId xmlns:a16="http://schemas.microsoft.com/office/drawing/2014/main" id="{DBB32165-4612-4E3C-A1CD-AEBE5935F694}"/>
              </a:ext>
            </a:extLst>
          </p:cNvPr>
          <p:cNvSpPr/>
          <p:nvPr/>
        </p:nvSpPr>
        <p:spPr>
          <a:xfrm rot="17651149">
            <a:off x="4006722" y="6140013"/>
            <a:ext cx="278276" cy="1084222"/>
          </a:xfrm>
          <a:custGeom>
            <a:avLst/>
            <a:gdLst>
              <a:gd name="connsiteX0" fmla="*/ 0 w 297633"/>
              <a:gd name="connsiteY0" fmla="*/ 488807 h 488807"/>
              <a:gd name="connsiteX1" fmla="*/ 148817 w 297633"/>
              <a:gd name="connsiteY1" fmla="*/ 0 h 488807"/>
              <a:gd name="connsiteX2" fmla="*/ 297633 w 297633"/>
              <a:gd name="connsiteY2" fmla="*/ 488807 h 488807"/>
              <a:gd name="connsiteX3" fmla="*/ 0 w 297633"/>
              <a:gd name="connsiteY3" fmla="*/ 488807 h 488807"/>
              <a:gd name="connsiteX0" fmla="*/ 0 w 250892"/>
              <a:gd name="connsiteY0" fmla="*/ 488807 h 488807"/>
              <a:gd name="connsiteX1" fmla="*/ 148817 w 250892"/>
              <a:gd name="connsiteY1" fmla="*/ 0 h 488807"/>
              <a:gd name="connsiteX2" fmla="*/ 250892 w 250892"/>
              <a:gd name="connsiteY2" fmla="*/ 360574 h 488807"/>
              <a:gd name="connsiteX3" fmla="*/ 0 w 250892"/>
              <a:gd name="connsiteY3" fmla="*/ 488807 h 488807"/>
              <a:gd name="connsiteX0" fmla="*/ 0 w 250892"/>
              <a:gd name="connsiteY0" fmla="*/ 967552 h 967552"/>
              <a:gd name="connsiteX1" fmla="*/ 5279 w 250892"/>
              <a:gd name="connsiteY1" fmla="*/ 0 h 967552"/>
              <a:gd name="connsiteX2" fmla="*/ 250892 w 250892"/>
              <a:gd name="connsiteY2" fmla="*/ 839319 h 967552"/>
              <a:gd name="connsiteX3" fmla="*/ 0 w 250892"/>
              <a:gd name="connsiteY3" fmla="*/ 967552 h 9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2" h="967552">
                <a:moveTo>
                  <a:pt x="0" y="967552"/>
                </a:moveTo>
                <a:cubicBezTo>
                  <a:pt x="1760" y="645035"/>
                  <a:pt x="3519" y="322517"/>
                  <a:pt x="5279" y="0"/>
                </a:cubicBezTo>
                <a:lnTo>
                  <a:pt x="250892" y="839319"/>
                </a:lnTo>
                <a:lnTo>
                  <a:pt x="0" y="967552"/>
                </a:lnTo>
                <a:close/>
              </a:path>
            </a:pathLst>
          </a:custGeom>
          <a:solidFill>
            <a:srgbClr val="F8910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29C7FF"/>
              </a:highlight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283F85CE-D439-4AA9-AE37-0CFFFCC7E2F0}"/>
              </a:ext>
            </a:extLst>
          </p:cNvPr>
          <p:cNvSpPr/>
          <p:nvPr/>
        </p:nvSpPr>
        <p:spPr>
          <a:xfrm>
            <a:off x="4736774" y="6236480"/>
            <a:ext cx="7809529" cy="625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八部公園</a:t>
            </a:r>
          </a:p>
        </p:txBody>
      </p:sp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E22B315D-2D53-4AE3-A4D6-D00127D30B6A}"/>
              </a:ext>
            </a:extLst>
          </p:cNvPr>
          <p:cNvSpPr/>
          <p:nvPr/>
        </p:nvSpPr>
        <p:spPr>
          <a:xfrm>
            <a:off x="4497183" y="6438720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chemeClr val="bg1"/>
                </a:solidFill>
              </a:rPr>
              <a:t>藤沢市鵠沼海岸</a:t>
            </a:r>
            <a:r>
              <a:rPr kumimoji="1" lang="en-US" altLang="ja-JP" sz="700" b="1" dirty="0">
                <a:solidFill>
                  <a:schemeClr val="bg1"/>
                </a:solidFill>
              </a:rPr>
              <a:t>6-12-1</a:t>
            </a:r>
            <a:r>
              <a:rPr kumimoji="1" lang="ja-JP" altLang="en-US" sz="700" b="1" dirty="0">
                <a:solidFill>
                  <a:schemeClr val="bg1"/>
                </a:solidFill>
              </a:rPr>
              <a:t>　☎</a:t>
            </a:r>
            <a:r>
              <a:rPr kumimoji="1" lang="en-US" altLang="ja-JP" sz="700" b="1" dirty="0">
                <a:solidFill>
                  <a:schemeClr val="bg1"/>
                </a:solidFill>
              </a:rPr>
              <a:t>0466-36-1607</a:t>
            </a:r>
          </a:p>
          <a:p>
            <a:pPr algn="ctr"/>
            <a:r>
              <a:rPr kumimoji="1" lang="ja-JP" altLang="en-US" sz="700" b="1" dirty="0">
                <a:solidFill>
                  <a:schemeClr val="bg1"/>
                </a:solidFill>
              </a:rPr>
              <a:t>「鵠沼海岸」駅から徒歩</a:t>
            </a:r>
            <a:r>
              <a:rPr kumimoji="1" lang="en-US" altLang="ja-JP" sz="700" b="1" dirty="0">
                <a:solidFill>
                  <a:schemeClr val="bg1"/>
                </a:solidFill>
              </a:rPr>
              <a:t>10</a:t>
            </a:r>
            <a:r>
              <a:rPr kumimoji="1" lang="ja-JP" altLang="en-US" sz="700" b="1" dirty="0">
                <a:solidFill>
                  <a:schemeClr val="bg1"/>
                </a:solidFill>
              </a:rPr>
              <a:t>分</a:t>
            </a:r>
          </a:p>
        </p:txBody>
      </p:sp>
      <p:grpSp>
        <p:nvGrpSpPr>
          <p:cNvPr id="247" name="グループ化 246">
            <a:extLst>
              <a:ext uri="{FF2B5EF4-FFF2-40B4-BE49-F238E27FC236}">
                <a16:creationId xmlns:a16="http://schemas.microsoft.com/office/drawing/2014/main" id="{61181B5F-ECBD-4DF4-9AB6-21856DE731C8}"/>
              </a:ext>
            </a:extLst>
          </p:cNvPr>
          <p:cNvGrpSpPr/>
          <p:nvPr/>
        </p:nvGrpSpPr>
        <p:grpSpPr>
          <a:xfrm>
            <a:off x="4413150" y="6992335"/>
            <a:ext cx="1027071" cy="474270"/>
            <a:chOff x="7302629" y="8406010"/>
            <a:chExt cx="1028699" cy="481692"/>
          </a:xfrm>
        </p:grpSpPr>
        <p:sp>
          <p:nvSpPr>
            <p:cNvPr id="248" name="楕円 247">
              <a:extLst>
                <a:ext uri="{FF2B5EF4-FFF2-40B4-BE49-F238E27FC236}">
                  <a16:creationId xmlns:a16="http://schemas.microsoft.com/office/drawing/2014/main" id="{C86799D5-F37D-411B-A1A5-46A293BDF26B}"/>
                </a:ext>
              </a:extLst>
            </p:cNvPr>
            <p:cNvSpPr/>
            <p:nvPr/>
          </p:nvSpPr>
          <p:spPr>
            <a:xfrm>
              <a:off x="7608067" y="8453520"/>
              <a:ext cx="417169" cy="385965"/>
            </a:xfrm>
            <a:prstGeom prst="ellipse">
              <a:avLst/>
            </a:prstGeom>
            <a:solidFill>
              <a:srgbClr val="F89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楕円 250">
              <a:extLst>
                <a:ext uri="{FF2B5EF4-FFF2-40B4-BE49-F238E27FC236}">
                  <a16:creationId xmlns:a16="http://schemas.microsoft.com/office/drawing/2014/main" id="{04C6FF31-9D2F-4E08-BF4A-2E1C1CFB6992}"/>
                </a:ext>
              </a:extLst>
            </p:cNvPr>
            <p:cNvSpPr/>
            <p:nvPr/>
          </p:nvSpPr>
          <p:spPr>
            <a:xfrm>
              <a:off x="7302629" y="8406010"/>
              <a:ext cx="1028699" cy="4816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b="1" dirty="0"/>
                <a:t>5/4</a:t>
              </a:r>
            </a:p>
            <a:p>
              <a:pPr algn="ctr"/>
              <a:r>
                <a:rPr kumimoji="1" lang="ja-JP" altLang="en-US" sz="600" b="1" dirty="0"/>
                <a:t>（土・祝）</a:t>
              </a:r>
            </a:p>
          </p:txBody>
        </p:sp>
      </p:grp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790184EA-A3E6-4907-862F-910922A0A51E}"/>
              </a:ext>
            </a:extLst>
          </p:cNvPr>
          <p:cNvSpPr/>
          <p:nvPr/>
        </p:nvSpPr>
        <p:spPr>
          <a:xfrm>
            <a:off x="4662480" y="7232899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89108"/>
                </a:solidFill>
              </a:rPr>
              <a:t>水上アスレチック</a:t>
            </a: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6F786AAC-16E3-4ACC-850C-5F7457100063}"/>
              </a:ext>
            </a:extLst>
          </p:cNvPr>
          <p:cNvSpPr/>
          <p:nvPr/>
        </p:nvSpPr>
        <p:spPr>
          <a:xfrm>
            <a:off x="4339427" y="7008906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10:00</a:t>
            </a:r>
            <a:r>
              <a:rPr kumimoji="1" lang="ja-JP" altLang="en-US" sz="800" dirty="0">
                <a:solidFill>
                  <a:schemeClr val="tx1"/>
                </a:solidFill>
              </a:rPr>
              <a:t>～</a:t>
            </a:r>
            <a:r>
              <a:rPr kumimoji="1" lang="en-US" altLang="ja-JP" sz="800" dirty="0">
                <a:solidFill>
                  <a:schemeClr val="tx1"/>
                </a:solidFill>
              </a:rPr>
              <a:t>16:00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pic>
        <p:nvPicPr>
          <p:cNvPr id="267" name="図 266">
            <a:extLst>
              <a:ext uri="{FF2B5EF4-FFF2-40B4-BE49-F238E27FC236}">
                <a16:creationId xmlns:a16="http://schemas.microsoft.com/office/drawing/2014/main" id="{75B115F9-82D8-40A8-9C36-183480F6ADA5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0" y="8226675"/>
            <a:ext cx="541381" cy="36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8" name="図 267">
            <a:extLst>
              <a:ext uri="{FF2B5EF4-FFF2-40B4-BE49-F238E27FC236}">
                <a16:creationId xmlns:a16="http://schemas.microsoft.com/office/drawing/2014/main" id="{ABCA85B4-89F3-42BA-8F95-F211C5309339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5" y="7690408"/>
            <a:ext cx="663488" cy="497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9" name="図 268">
            <a:extLst>
              <a:ext uri="{FF2B5EF4-FFF2-40B4-BE49-F238E27FC236}">
                <a16:creationId xmlns:a16="http://schemas.microsoft.com/office/drawing/2014/main" id="{06AC71DC-0D79-4FAF-B23A-986F4442E6F7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68" y="8495334"/>
            <a:ext cx="521872" cy="391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A3DE878-4F7C-4E21-98D7-A28EFC2F6CA4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83" y="7324233"/>
            <a:ext cx="756364" cy="654104"/>
          </a:xfrm>
          <a:prstGeom prst="rect">
            <a:avLst/>
          </a:prstGeom>
        </p:spPr>
      </p:pic>
      <p:pic>
        <p:nvPicPr>
          <p:cNvPr id="270" name="図 269">
            <a:extLst>
              <a:ext uri="{FF2B5EF4-FFF2-40B4-BE49-F238E27FC236}">
                <a16:creationId xmlns:a16="http://schemas.microsoft.com/office/drawing/2014/main" id="{119D71F6-EAA2-4558-AEC3-FBC36139AD26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5" y="4453856"/>
            <a:ext cx="661300" cy="495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1" name="図 270">
            <a:extLst>
              <a:ext uri="{FF2B5EF4-FFF2-40B4-BE49-F238E27FC236}">
                <a16:creationId xmlns:a16="http://schemas.microsoft.com/office/drawing/2014/main" id="{8E64EFB4-B3F7-4F1B-B33D-B079F4DD3969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169">
            <a:off x="1222448" y="4449390"/>
            <a:ext cx="707091" cy="530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正方形/長方形 5"/>
          <p:cNvSpPr/>
          <p:nvPr/>
        </p:nvSpPr>
        <p:spPr>
          <a:xfrm>
            <a:off x="4982407" y="4460912"/>
            <a:ext cx="17235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000" b="1" cap="none" spc="0" dirty="0">
                <a:ln w="0">
                  <a:noFill/>
                </a:ln>
                <a:solidFill>
                  <a:srgbClr val="F248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こども館とコラボイベント</a:t>
            </a:r>
            <a:endParaRPr lang="en-US" altLang="ja-JP" sz="1000" b="1" cap="none" spc="0" dirty="0">
              <a:ln w="0">
                <a:noFill/>
              </a:ln>
              <a:solidFill>
                <a:srgbClr val="F248D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ja-JP" altLang="en-US" sz="1000" b="1" cap="none" spc="0" dirty="0">
                <a:ln w="0">
                  <a:noFill/>
                </a:ln>
                <a:solidFill>
                  <a:srgbClr val="F248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開催します！（無料）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72106" y="4862435"/>
            <a:ext cx="1434118" cy="7649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影絵体験や太陽系写真展などに参加すると賞品がゲットできます♪公演前や公演後にご参加ください♪</a:t>
            </a:r>
          </a:p>
        </p:txBody>
      </p:sp>
      <p:sp>
        <p:nvSpPr>
          <p:cNvPr id="15" name="下矢印 14"/>
          <p:cNvSpPr/>
          <p:nvPr/>
        </p:nvSpPr>
        <p:spPr>
          <a:xfrm>
            <a:off x="5853589" y="4659007"/>
            <a:ext cx="179768" cy="248325"/>
          </a:xfrm>
          <a:prstGeom prst="downArrow">
            <a:avLst/>
          </a:prstGeom>
          <a:solidFill>
            <a:srgbClr val="F24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09" y="5255743"/>
            <a:ext cx="360255" cy="360255"/>
          </a:xfrm>
          <a:prstGeom prst="rect">
            <a:avLst/>
          </a:prstGeom>
        </p:spPr>
      </p:pic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36A89933-F984-4F21-863C-8A467C95112C}"/>
              </a:ext>
            </a:extLst>
          </p:cNvPr>
          <p:cNvGrpSpPr/>
          <p:nvPr/>
        </p:nvGrpSpPr>
        <p:grpSpPr>
          <a:xfrm>
            <a:off x="1519824" y="5300985"/>
            <a:ext cx="655214" cy="257480"/>
            <a:chOff x="9032460" y="7555197"/>
            <a:chExt cx="655214" cy="257480"/>
          </a:xfrm>
        </p:grpSpPr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E45062BB-48B0-4424-9D16-91DBC62C8BB3}"/>
                </a:ext>
              </a:extLst>
            </p:cNvPr>
            <p:cNvSpPr/>
            <p:nvPr/>
          </p:nvSpPr>
          <p:spPr>
            <a:xfrm>
              <a:off x="9098280" y="7591606"/>
              <a:ext cx="508334" cy="1765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215" name="正方形/長方形 214">
              <a:extLst>
                <a:ext uri="{FF2B5EF4-FFF2-40B4-BE49-F238E27FC236}">
                  <a16:creationId xmlns:a16="http://schemas.microsoft.com/office/drawing/2014/main" id="{9FF7CF82-A7AE-4FE5-8DDC-EAE0627AD0A2}"/>
                </a:ext>
              </a:extLst>
            </p:cNvPr>
            <p:cNvSpPr/>
            <p:nvPr/>
          </p:nvSpPr>
          <p:spPr>
            <a:xfrm>
              <a:off x="9032460" y="7555197"/>
              <a:ext cx="655214" cy="257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b="1" dirty="0">
                  <a:solidFill>
                    <a:srgbClr val="FF0000"/>
                  </a:solidFill>
                </a:rPr>
                <a:t>有料駐車場</a:t>
              </a:r>
              <a:endParaRPr kumimoji="1" lang="en-US" altLang="ja-JP" sz="500" b="1" dirty="0">
                <a:solidFill>
                  <a:srgbClr val="FF0000"/>
                </a:solidFill>
              </a:endParaRPr>
            </a:p>
            <a:p>
              <a:pPr algn="ctr"/>
              <a:r>
                <a:rPr kumimoji="1" lang="ja-JP" altLang="en-US" sz="500" b="1" dirty="0">
                  <a:solidFill>
                    <a:srgbClr val="FF0000"/>
                  </a:solidFill>
                </a:rPr>
                <a:t>（</a:t>
              </a:r>
              <a:r>
                <a:rPr kumimoji="1" lang="en-US" altLang="ja-JP" sz="500" b="1" dirty="0">
                  <a:solidFill>
                    <a:srgbClr val="FF0000"/>
                  </a:solidFill>
                </a:rPr>
                <a:t>627</a:t>
              </a:r>
              <a:r>
                <a:rPr kumimoji="1" lang="ja-JP" altLang="en-US" sz="500" b="1" dirty="0">
                  <a:solidFill>
                    <a:srgbClr val="FF0000"/>
                  </a:solidFill>
                </a:rPr>
                <a:t>台）</a:t>
              </a:r>
              <a:endParaRPr kumimoji="1" lang="en-US" altLang="ja-JP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AC1EA67D-0C70-45EF-9ACE-F44FD08FB476}"/>
              </a:ext>
            </a:extLst>
          </p:cNvPr>
          <p:cNvSpPr/>
          <p:nvPr/>
        </p:nvSpPr>
        <p:spPr>
          <a:xfrm>
            <a:off x="-3221198" y="7746745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b="1" dirty="0" smtClean="0">
                <a:solidFill>
                  <a:srgbClr val="F89108"/>
                </a:solidFill>
                <a:latin typeface="+mn-ea"/>
              </a:rPr>
              <a:t>MASTGOLF</a:t>
            </a:r>
          </a:p>
          <a:p>
            <a:r>
              <a:rPr kumimoji="1" lang="ja-JP" altLang="en-US" sz="1000" b="1" dirty="0" smtClean="0">
                <a:solidFill>
                  <a:srgbClr val="F89108"/>
                </a:solidFill>
              </a:rPr>
              <a:t>（スナッグゴルフ体験）</a:t>
            </a:r>
            <a:endParaRPr kumimoji="1" lang="ja-JP" altLang="en-US" sz="1000" b="1" dirty="0">
              <a:solidFill>
                <a:srgbClr val="F89108"/>
              </a:solidFill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E2B62477-D9D3-42B9-B832-02E2B3B60AEF}"/>
              </a:ext>
            </a:extLst>
          </p:cNvPr>
          <p:cNvSpPr/>
          <p:nvPr/>
        </p:nvSpPr>
        <p:spPr>
          <a:xfrm>
            <a:off x="4365554" y="8333286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rgbClr val="FF0000"/>
                </a:solidFill>
              </a:rPr>
              <a:t>協力</a:t>
            </a:r>
            <a:r>
              <a:rPr kumimoji="1" lang="ja-JP" altLang="en-US" sz="600" dirty="0" smtClean="0">
                <a:solidFill>
                  <a:srgbClr val="FF0000"/>
                </a:solidFill>
              </a:rPr>
              <a:t>：神奈川フューチャードリームス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E2B62477-D9D3-42B9-B832-02E2B3B60AEF}"/>
              </a:ext>
            </a:extLst>
          </p:cNvPr>
          <p:cNvSpPr/>
          <p:nvPr/>
        </p:nvSpPr>
        <p:spPr>
          <a:xfrm>
            <a:off x="132812" y="7549155"/>
            <a:ext cx="2585244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" dirty="0">
                <a:solidFill>
                  <a:srgbClr val="FF0000"/>
                </a:solidFill>
              </a:rPr>
              <a:t>協力</a:t>
            </a:r>
            <a:r>
              <a:rPr kumimoji="1" lang="ja-JP" altLang="en-US" sz="600" dirty="0" smtClean="0">
                <a:solidFill>
                  <a:srgbClr val="FF0000"/>
                </a:solidFill>
              </a:rPr>
              <a:t>：</a:t>
            </a:r>
            <a:r>
              <a:rPr kumimoji="1" lang="en-US" altLang="ja-JP" sz="600" dirty="0" smtClean="0">
                <a:solidFill>
                  <a:srgbClr val="FF0000"/>
                </a:solidFill>
              </a:rPr>
              <a:t>MASTGOLF</a:t>
            </a:r>
            <a:r>
              <a:rPr kumimoji="1" lang="ja-JP" altLang="en-US" sz="600" dirty="0" smtClean="0">
                <a:solidFill>
                  <a:srgbClr val="FF0000"/>
                </a:solidFill>
              </a:rPr>
              <a:t>（女子プロゴルファー）</a:t>
            </a:r>
            <a:endParaRPr kumimoji="1" lang="en-US" altLang="ja-JP" sz="600" dirty="0" smtClean="0">
              <a:solidFill>
                <a:srgbClr val="FF0000"/>
              </a:solidFill>
            </a:endParaRPr>
          </a:p>
          <a:p>
            <a:r>
              <a:rPr kumimoji="1" lang="ja-JP" altLang="en-US" sz="600" dirty="0" smtClean="0">
                <a:solidFill>
                  <a:srgbClr val="FF0000"/>
                </a:solidFill>
              </a:rPr>
              <a:t>　　　湘南工科大学附属高等学校ゴルフ部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42960814-6FB2-4A6F-AC1D-E91E1F9B247D}"/>
              </a:ext>
            </a:extLst>
          </p:cNvPr>
          <p:cNvSpPr/>
          <p:nvPr/>
        </p:nvSpPr>
        <p:spPr>
          <a:xfrm>
            <a:off x="4676392" y="8172651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rgbClr val="F89108"/>
                </a:solidFill>
              </a:rPr>
              <a:t>スピードガンコンテスト　</a:t>
            </a:r>
            <a:endParaRPr kumimoji="1" lang="en-US" altLang="ja-JP" sz="700" b="1" dirty="0">
              <a:solidFill>
                <a:srgbClr val="F89108"/>
              </a:solidFill>
            </a:endParaRP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42960814-6FB2-4A6F-AC1D-E91E1F9B247D}"/>
              </a:ext>
            </a:extLst>
          </p:cNvPr>
          <p:cNvSpPr/>
          <p:nvPr/>
        </p:nvSpPr>
        <p:spPr>
          <a:xfrm>
            <a:off x="6242040" y="8355482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 smtClean="0">
                <a:solidFill>
                  <a:srgbClr val="F89108"/>
                </a:solidFill>
              </a:rPr>
              <a:t>ほか</a:t>
            </a:r>
            <a:endParaRPr kumimoji="1" lang="en-US" altLang="ja-JP" sz="400" b="1" dirty="0">
              <a:solidFill>
                <a:srgbClr val="F89108"/>
              </a:solidFill>
            </a:endParaRPr>
          </a:p>
        </p:txBody>
      </p:sp>
      <p:sp>
        <p:nvSpPr>
          <p:cNvPr id="235" name="正方形/長方形 234">
            <a:extLst>
              <a:ext uri="{FF2B5EF4-FFF2-40B4-BE49-F238E27FC236}">
                <a16:creationId xmlns:a16="http://schemas.microsoft.com/office/drawing/2014/main" id="{42960814-6FB2-4A6F-AC1D-E91E1F9B247D}"/>
              </a:ext>
            </a:extLst>
          </p:cNvPr>
          <p:cNvSpPr/>
          <p:nvPr/>
        </p:nvSpPr>
        <p:spPr>
          <a:xfrm>
            <a:off x="1709498" y="7624024"/>
            <a:ext cx="2219325" cy="71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 smtClean="0">
                <a:solidFill>
                  <a:srgbClr val="F89108"/>
                </a:solidFill>
              </a:rPr>
              <a:t>ほか</a:t>
            </a:r>
            <a:endParaRPr kumimoji="1" lang="en-US" altLang="ja-JP" sz="400" b="1" dirty="0">
              <a:solidFill>
                <a:srgbClr val="F89108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0" y="9173402"/>
            <a:ext cx="2395364" cy="4923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54" y="1719805"/>
            <a:ext cx="790880" cy="638020"/>
          </a:xfrm>
          <a:prstGeom prst="rect">
            <a:avLst/>
          </a:prstGeom>
        </p:spPr>
      </p:pic>
      <p:pic>
        <p:nvPicPr>
          <p:cNvPr id="315" name="図 314">
            <a:extLst>
              <a:ext uri="{FF2B5EF4-FFF2-40B4-BE49-F238E27FC236}">
                <a16:creationId xmlns:a16="http://schemas.microsoft.com/office/drawing/2014/main" id="{429571B6-A6A7-44BC-8F07-59AD2EE97542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35" y="6984539"/>
            <a:ext cx="524888" cy="393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91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3011</TotalTime>
  <Words>531</Words>
  <Application>Microsoft Office PowerPoint</Application>
  <PresentationFormat>A4 210 x 297 mm</PresentationFormat>
  <Paragraphs>122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Arial Unicode MS</vt:lpstr>
      <vt:lpstr>HGP創英角ｺﾞｼｯｸUB</vt:lpstr>
      <vt:lpstr>HG創英角ﾎﾟｯﾌﾟ体</vt:lpstr>
      <vt:lpstr>inherit</vt:lpstr>
      <vt:lpstr>ＭＳ ゴシック</vt:lpstr>
      <vt:lpstr>游ゴシック</vt:lpstr>
      <vt:lpstr>游ゴシック Light</vt:lpstr>
      <vt:lpstr>Arial</vt:lpstr>
      <vt:lpstr>Calibri</vt:lpstr>
      <vt:lpstr>Calibri Light</vt:lpstr>
      <vt:lpstr>Goudy Stout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奥井 拓</dc:creator>
  <cp:lastModifiedBy>奥井 拓</cp:lastModifiedBy>
  <cp:revision>266</cp:revision>
  <cp:lastPrinted>2023-03-29T01:30:52Z</cp:lastPrinted>
  <dcterms:created xsi:type="dcterms:W3CDTF">2022-03-27T01:24:55Z</dcterms:created>
  <dcterms:modified xsi:type="dcterms:W3CDTF">2024-04-09T01:27:58Z</dcterms:modified>
</cp:coreProperties>
</file>